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00" Target="../media/image118.png" Type="http://schemas.openxmlformats.org/officeDocument/2006/relationships/image"/><Relationship Id="rId101" Target="../media/image119.svg" Type="http://schemas.openxmlformats.org/officeDocument/2006/relationships/image"/><Relationship Id="rId102" Target="../media/image120.png" Type="http://schemas.openxmlformats.org/officeDocument/2006/relationships/image"/><Relationship Id="rId103" Target="../media/image121.svg" Type="http://schemas.openxmlformats.org/officeDocument/2006/relationships/image"/><Relationship Id="rId104" Target="../media/image122.png" Type="http://schemas.openxmlformats.org/officeDocument/2006/relationships/image"/><Relationship Id="rId105" Target="../media/image123.svg" Type="http://schemas.openxmlformats.org/officeDocument/2006/relationships/image"/><Relationship Id="rId106" Target="../media/image124.png" Type="http://schemas.openxmlformats.org/officeDocument/2006/relationships/image"/><Relationship Id="rId107" Target="../media/image125.sv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0.png" Type="http://schemas.openxmlformats.org/officeDocument/2006/relationships/image"/><Relationship Id="rId20" Target="../media/image38.png" Type="http://schemas.openxmlformats.org/officeDocument/2006/relationships/image"/><Relationship Id="rId21" Target="../media/image39.svg" Type="http://schemas.openxmlformats.org/officeDocument/2006/relationships/image"/><Relationship Id="rId22" Target="../media/image40.png" Type="http://schemas.openxmlformats.org/officeDocument/2006/relationships/image"/><Relationship Id="rId23" Target="../media/image41.svg" Type="http://schemas.openxmlformats.org/officeDocument/2006/relationships/image"/><Relationship Id="rId24" Target="../media/image42.png" Type="http://schemas.openxmlformats.org/officeDocument/2006/relationships/image"/><Relationship Id="rId25" Target="../media/image43.svg" Type="http://schemas.openxmlformats.org/officeDocument/2006/relationships/image"/><Relationship Id="rId26" Target="../media/image44.png" Type="http://schemas.openxmlformats.org/officeDocument/2006/relationships/image"/><Relationship Id="rId27" Target="../media/image45.svg" Type="http://schemas.openxmlformats.org/officeDocument/2006/relationships/image"/><Relationship Id="rId28" Target="../media/image46.png" Type="http://schemas.openxmlformats.org/officeDocument/2006/relationships/image"/><Relationship Id="rId29" Target="../media/image47.svg" Type="http://schemas.openxmlformats.org/officeDocument/2006/relationships/image"/><Relationship Id="rId3" Target="../media/image21.svg" Type="http://schemas.openxmlformats.org/officeDocument/2006/relationships/image"/><Relationship Id="rId30" Target="../media/image48.png" Type="http://schemas.openxmlformats.org/officeDocument/2006/relationships/image"/><Relationship Id="rId31" Target="../media/image49.svg" Type="http://schemas.openxmlformats.org/officeDocument/2006/relationships/image"/><Relationship Id="rId32" Target="../media/image50.png" Type="http://schemas.openxmlformats.org/officeDocument/2006/relationships/image"/><Relationship Id="rId33" Target="../media/image51.svg" Type="http://schemas.openxmlformats.org/officeDocument/2006/relationships/image"/><Relationship Id="rId34" Target="../media/image52.png" Type="http://schemas.openxmlformats.org/officeDocument/2006/relationships/image"/><Relationship Id="rId35" Target="../media/image53.svg" Type="http://schemas.openxmlformats.org/officeDocument/2006/relationships/image"/><Relationship Id="rId36" Target="../media/image54.png" Type="http://schemas.openxmlformats.org/officeDocument/2006/relationships/image"/><Relationship Id="rId37" Target="../media/image55.svg" Type="http://schemas.openxmlformats.org/officeDocument/2006/relationships/image"/><Relationship Id="rId38" Target="../media/image56.png" Type="http://schemas.openxmlformats.org/officeDocument/2006/relationships/image"/><Relationship Id="rId39" Target="../media/image57.svg" Type="http://schemas.openxmlformats.org/officeDocument/2006/relationships/image"/><Relationship Id="rId4" Target="../media/image22.png" Type="http://schemas.openxmlformats.org/officeDocument/2006/relationships/image"/><Relationship Id="rId40" Target="../media/image58.png" Type="http://schemas.openxmlformats.org/officeDocument/2006/relationships/image"/><Relationship Id="rId41" Target="../media/image59.svg" Type="http://schemas.openxmlformats.org/officeDocument/2006/relationships/image"/><Relationship Id="rId42" Target="../media/image60.png" Type="http://schemas.openxmlformats.org/officeDocument/2006/relationships/image"/><Relationship Id="rId43" Target="../media/image61.svg" Type="http://schemas.openxmlformats.org/officeDocument/2006/relationships/image"/><Relationship Id="rId44" Target="../media/image62.png" Type="http://schemas.openxmlformats.org/officeDocument/2006/relationships/image"/><Relationship Id="rId45" Target="../media/image63.svg" Type="http://schemas.openxmlformats.org/officeDocument/2006/relationships/image"/><Relationship Id="rId46" Target="../media/image64.png" Type="http://schemas.openxmlformats.org/officeDocument/2006/relationships/image"/><Relationship Id="rId47" Target="../media/image65.svg" Type="http://schemas.openxmlformats.org/officeDocument/2006/relationships/image"/><Relationship Id="rId48" Target="../media/image66.png" Type="http://schemas.openxmlformats.org/officeDocument/2006/relationships/image"/><Relationship Id="rId49" Target="../media/image67.svg" Type="http://schemas.openxmlformats.org/officeDocument/2006/relationships/image"/><Relationship Id="rId5" Target="../media/image23.svg" Type="http://schemas.openxmlformats.org/officeDocument/2006/relationships/image"/><Relationship Id="rId50" Target="../media/image68.png" Type="http://schemas.openxmlformats.org/officeDocument/2006/relationships/image"/><Relationship Id="rId51" Target="../media/image69.svg" Type="http://schemas.openxmlformats.org/officeDocument/2006/relationships/image"/><Relationship Id="rId52" Target="../media/image70.png" Type="http://schemas.openxmlformats.org/officeDocument/2006/relationships/image"/><Relationship Id="rId53" Target="../media/image71.svg" Type="http://schemas.openxmlformats.org/officeDocument/2006/relationships/image"/><Relationship Id="rId54" Target="../media/image72.png" Type="http://schemas.openxmlformats.org/officeDocument/2006/relationships/image"/><Relationship Id="rId55" Target="../media/image73.svg" Type="http://schemas.openxmlformats.org/officeDocument/2006/relationships/image"/><Relationship Id="rId56" Target="../media/image74.png" Type="http://schemas.openxmlformats.org/officeDocument/2006/relationships/image"/><Relationship Id="rId57" Target="../media/image75.svg" Type="http://schemas.openxmlformats.org/officeDocument/2006/relationships/image"/><Relationship Id="rId58" Target="../media/image76.png" Type="http://schemas.openxmlformats.org/officeDocument/2006/relationships/image"/><Relationship Id="rId59" Target="../media/image77.svg" Type="http://schemas.openxmlformats.org/officeDocument/2006/relationships/image"/><Relationship Id="rId6" Target="../media/image24.png" Type="http://schemas.openxmlformats.org/officeDocument/2006/relationships/image"/><Relationship Id="rId60" Target="../media/image78.png" Type="http://schemas.openxmlformats.org/officeDocument/2006/relationships/image"/><Relationship Id="rId61" Target="../media/image79.svg" Type="http://schemas.openxmlformats.org/officeDocument/2006/relationships/image"/><Relationship Id="rId62" Target="../media/image80.png" Type="http://schemas.openxmlformats.org/officeDocument/2006/relationships/image"/><Relationship Id="rId63" Target="../media/image81.svg" Type="http://schemas.openxmlformats.org/officeDocument/2006/relationships/image"/><Relationship Id="rId64" Target="../media/image82.png" Type="http://schemas.openxmlformats.org/officeDocument/2006/relationships/image"/><Relationship Id="rId65" Target="../media/image83.svg" Type="http://schemas.openxmlformats.org/officeDocument/2006/relationships/image"/><Relationship Id="rId66" Target="../media/image84.png" Type="http://schemas.openxmlformats.org/officeDocument/2006/relationships/image"/><Relationship Id="rId67" Target="../media/image85.svg" Type="http://schemas.openxmlformats.org/officeDocument/2006/relationships/image"/><Relationship Id="rId68" Target="../media/image86.png" Type="http://schemas.openxmlformats.org/officeDocument/2006/relationships/image"/><Relationship Id="rId69" Target="../media/image87.svg" Type="http://schemas.openxmlformats.org/officeDocument/2006/relationships/image"/><Relationship Id="rId7" Target="../media/image25.svg" Type="http://schemas.openxmlformats.org/officeDocument/2006/relationships/image"/><Relationship Id="rId70" Target="../media/image88.png" Type="http://schemas.openxmlformats.org/officeDocument/2006/relationships/image"/><Relationship Id="rId71" Target="../media/image89.svg" Type="http://schemas.openxmlformats.org/officeDocument/2006/relationships/image"/><Relationship Id="rId72" Target="../media/image90.png" Type="http://schemas.openxmlformats.org/officeDocument/2006/relationships/image"/><Relationship Id="rId73" Target="../media/image91.svg" Type="http://schemas.openxmlformats.org/officeDocument/2006/relationships/image"/><Relationship Id="rId74" Target="../media/image92.png" Type="http://schemas.openxmlformats.org/officeDocument/2006/relationships/image"/><Relationship Id="rId75" Target="../media/image93.svg" Type="http://schemas.openxmlformats.org/officeDocument/2006/relationships/image"/><Relationship Id="rId76" Target="../media/image94.png" Type="http://schemas.openxmlformats.org/officeDocument/2006/relationships/image"/><Relationship Id="rId77" Target="../media/image95.svg" Type="http://schemas.openxmlformats.org/officeDocument/2006/relationships/image"/><Relationship Id="rId78" Target="../media/image96.png" Type="http://schemas.openxmlformats.org/officeDocument/2006/relationships/image"/><Relationship Id="rId79" Target="../media/image97.svg" Type="http://schemas.openxmlformats.org/officeDocument/2006/relationships/image"/><Relationship Id="rId8" Target="../media/image26.png" Type="http://schemas.openxmlformats.org/officeDocument/2006/relationships/image"/><Relationship Id="rId80" Target="../media/image98.png" Type="http://schemas.openxmlformats.org/officeDocument/2006/relationships/image"/><Relationship Id="rId81" Target="../media/image99.svg" Type="http://schemas.openxmlformats.org/officeDocument/2006/relationships/image"/><Relationship Id="rId82" Target="../media/image100.png" Type="http://schemas.openxmlformats.org/officeDocument/2006/relationships/image"/><Relationship Id="rId83" Target="../media/image101.svg" Type="http://schemas.openxmlformats.org/officeDocument/2006/relationships/image"/><Relationship Id="rId84" Target="../media/image102.png" Type="http://schemas.openxmlformats.org/officeDocument/2006/relationships/image"/><Relationship Id="rId85" Target="../media/image103.svg" Type="http://schemas.openxmlformats.org/officeDocument/2006/relationships/image"/><Relationship Id="rId86" Target="../media/image104.png" Type="http://schemas.openxmlformats.org/officeDocument/2006/relationships/image"/><Relationship Id="rId87" Target="../media/image105.svg" Type="http://schemas.openxmlformats.org/officeDocument/2006/relationships/image"/><Relationship Id="rId88" Target="../media/image106.png" Type="http://schemas.openxmlformats.org/officeDocument/2006/relationships/image"/><Relationship Id="rId89" Target="../media/image107.svg" Type="http://schemas.openxmlformats.org/officeDocument/2006/relationships/image"/><Relationship Id="rId9" Target="../media/image27.svg" Type="http://schemas.openxmlformats.org/officeDocument/2006/relationships/image"/><Relationship Id="rId90" Target="../media/image108.png" Type="http://schemas.openxmlformats.org/officeDocument/2006/relationships/image"/><Relationship Id="rId91" Target="../media/image109.svg" Type="http://schemas.openxmlformats.org/officeDocument/2006/relationships/image"/><Relationship Id="rId92" Target="../media/image110.png" Type="http://schemas.openxmlformats.org/officeDocument/2006/relationships/image"/><Relationship Id="rId93" Target="../media/image111.svg" Type="http://schemas.openxmlformats.org/officeDocument/2006/relationships/image"/><Relationship Id="rId94" Target="../media/image112.png" Type="http://schemas.openxmlformats.org/officeDocument/2006/relationships/image"/><Relationship Id="rId95" Target="../media/image113.svg" Type="http://schemas.openxmlformats.org/officeDocument/2006/relationships/image"/><Relationship Id="rId96" Target="../media/image114.png" Type="http://schemas.openxmlformats.org/officeDocument/2006/relationships/image"/><Relationship Id="rId97" Target="../media/image115.svg" Type="http://schemas.openxmlformats.org/officeDocument/2006/relationships/image"/><Relationship Id="rId98" Target="../media/image116.png" Type="http://schemas.openxmlformats.org/officeDocument/2006/relationships/image"/><Relationship Id="rId99" Target="../media/image1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749781" y="767383"/>
            <a:ext cx="2757872" cy="475009"/>
          </a:xfrm>
          <a:prstGeom prst="rect">
            <a:avLst/>
          </a:prstGeom>
        </p:spPr>
        <p:txBody>
          <a:bodyPr anchor="t" rtlCol="false" tIns="0" lIns="0" bIns="0" rIns="0">
            <a:spAutoFit/>
          </a:bodyPr>
          <a:lstStyle/>
          <a:p>
            <a:pPr algn="l" marL="0" indent="0" lvl="0">
              <a:lnSpc>
                <a:spcPts val="3983"/>
              </a:lnSpc>
              <a:spcBef>
                <a:spcPct val="0"/>
              </a:spcBef>
            </a:pPr>
            <a:r>
              <a:rPr lang="en-US" sz="2845">
                <a:solidFill>
                  <a:srgbClr val="000000"/>
                </a:solidFill>
                <a:latin typeface="Montserrat"/>
              </a:rPr>
              <a:t>FinNews</a:t>
            </a:r>
          </a:p>
        </p:txBody>
      </p:sp>
      <p:sp>
        <p:nvSpPr>
          <p:cNvPr name="Freeform 10" id="10"/>
          <p:cNvSpPr/>
          <p:nvPr/>
        </p:nvSpPr>
        <p:spPr>
          <a:xfrm flipH="false" flipV="false" rot="0">
            <a:off x="674579" y="589046"/>
            <a:ext cx="708243" cy="879308"/>
          </a:xfrm>
          <a:custGeom>
            <a:avLst/>
            <a:gdLst/>
            <a:ahLst/>
            <a:cxnLst/>
            <a:rect r="r" b="b" t="t" l="l"/>
            <a:pathLst>
              <a:path h="879308" w="708243">
                <a:moveTo>
                  <a:pt x="0" y="0"/>
                </a:moveTo>
                <a:lnTo>
                  <a:pt x="708242" y="0"/>
                </a:lnTo>
                <a:lnTo>
                  <a:pt x="708242" y="879308"/>
                </a:lnTo>
                <a:lnTo>
                  <a:pt x="0" y="879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3128717" y="3961098"/>
            <a:ext cx="1578921" cy="157892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674579" y="2365653"/>
            <a:ext cx="12044209" cy="6186806"/>
          </a:xfrm>
          <a:prstGeom prst="rect">
            <a:avLst/>
          </a:prstGeom>
        </p:spPr>
        <p:txBody>
          <a:bodyPr anchor="t" rtlCol="false" tIns="0" lIns="0" bIns="0" rIns="0">
            <a:spAutoFit/>
          </a:bodyPr>
          <a:lstStyle/>
          <a:p>
            <a:pPr>
              <a:lnSpc>
                <a:spcPts val="12319"/>
              </a:lnSpc>
            </a:pPr>
            <a:r>
              <a:rPr lang="en-US" sz="8799">
                <a:solidFill>
                  <a:srgbClr val="000000"/>
                </a:solidFill>
                <a:latin typeface="Montserrat Bold"/>
              </a:rPr>
              <a:t>Stock and Crypto Summarizer </a:t>
            </a:r>
          </a:p>
          <a:p>
            <a:pPr>
              <a:lnSpc>
                <a:spcPts val="12319"/>
              </a:lnSpc>
              <a:spcBef>
                <a:spcPct val="0"/>
              </a:spcBef>
            </a:pPr>
            <a:r>
              <a:rPr lang="en-US" sz="8799">
                <a:solidFill>
                  <a:srgbClr val="000000"/>
                </a:solidFill>
                <a:latin typeface="Montserrat Bold"/>
              </a:rPr>
              <a:t>and Sentiment Analysis</a:t>
            </a:r>
          </a:p>
        </p:txBody>
      </p:sp>
      <p:grpSp>
        <p:nvGrpSpPr>
          <p:cNvPr name="Group 15" id="15"/>
          <p:cNvGrpSpPr/>
          <p:nvPr/>
        </p:nvGrpSpPr>
        <p:grpSpPr>
          <a:xfrm rot="0">
            <a:off x="10050946" y="5143500"/>
            <a:ext cx="1578921" cy="15789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96100" y="9258300"/>
            <a:ext cx="1578921" cy="157892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592265" y="4023693"/>
            <a:ext cx="11320906" cy="4471670"/>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101010"/>
                </a:solidFill>
                <a:latin typeface="Montserrat Bold"/>
              </a:rPr>
              <a:t>In today's fast-paced financial world, staying informed about the latest news is crucial for investors and traders. However, keeping up with the constant stream of financial news articles can be overwhelming and time-consuming. This presentation will introduce you to the Stock News Summarizer, a powerful tool designed to streamline your financial news consumption.</a:t>
            </a:r>
          </a:p>
        </p:txBody>
      </p:sp>
      <p:grpSp>
        <p:nvGrpSpPr>
          <p:cNvPr name="Group 3" id="3"/>
          <p:cNvGrpSpPr/>
          <p:nvPr/>
        </p:nvGrpSpPr>
        <p:grpSpPr>
          <a:xfrm rot="0">
            <a:off x="0" y="0"/>
            <a:ext cx="18288000" cy="1874361"/>
            <a:chOff x="0" y="0"/>
            <a:chExt cx="9414331" cy="964887"/>
          </a:xfrm>
        </p:grpSpPr>
        <p:sp>
          <p:nvSpPr>
            <p:cNvPr name="Freeform 4" id="4"/>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1898322">
            <a:off x="-4387089" y="4467295"/>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7" id="7"/>
          <p:cNvGrpSpPr/>
          <p:nvPr/>
        </p:nvGrpSpPr>
        <p:grpSpPr>
          <a:xfrm rot="0">
            <a:off x="15102561" y="7386561"/>
            <a:ext cx="3743477" cy="37434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592265" y="1749944"/>
            <a:ext cx="1578921" cy="15789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381726" y="18494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strike="noStrike" u="none">
                <a:solidFill>
                  <a:srgbClr val="000000"/>
                </a:solidFill>
                <a:latin typeface="Montserrat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grpSp>
        <p:nvGrpSpPr>
          <p:cNvPr name="Group 3" id="3"/>
          <p:cNvGrpSpPr/>
          <p:nvPr/>
        </p:nvGrpSpPr>
        <p:grpSpPr>
          <a:xfrm rot="0">
            <a:off x="7589182" y="2932476"/>
            <a:ext cx="3109636" cy="529127"/>
            <a:chOff x="0" y="0"/>
            <a:chExt cx="1317667" cy="224211"/>
          </a:xfrm>
        </p:grpSpPr>
        <p:sp>
          <p:nvSpPr>
            <p:cNvPr name="Freeform 4" id="4"/>
            <p:cNvSpPr/>
            <p:nvPr/>
          </p:nvSpPr>
          <p:spPr>
            <a:xfrm flipH="false" flipV="false" rot="0">
              <a:off x="0" y="0"/>
              <a:ext cx="1317667" cy="224211"/>
            </a:xfrm>
            <a:custGeom>
              <a:avLst/>
              <a:gdLst/>
              <a:ahLst/>
              <a:cxnLst/>
              <a:rect r="r" b="b" t="t" l="l"/>
              <a:pathLst>
                <a:path h="224211" w="1317667">
                  <a:moveTo>
                    <a:pt x="57262" y="0"/>
                  </a:moveTo>
                  <a:lnTo>
                    <a:pt x="1260405" y="0"/>
                  </a:lnTo>
                  <a:cubicBezTo>
                    <a:pt x="1292030" y="0"/>
                    <a:pt x="1317667" y="25637"/>
                    <a:pt x="1317667" y="57262"/>
                  </a:cubicBezTo>
                  <a:lnTo>
                    <a:pt x="1317667" y="166949"/>
                  </a:lnTo>
                  <a:cubicBezTo>
                    <a:pt x="1317667" y="198574"/>
                    <a:pt x="1292030" y="224211"/>
                    <a:pt x="1260405" y="224211"/>
                  </a:cubicBezTo>
                  <a:lnTo>
                    <a:pt x="57262" y="224211"/>
                  </a:lnTo>
                  <a:cubicBezTo>
                    <a:pt x="25637" y="224211"/>
                    <a:pt x="0" y="198574"/>
                    <a:pt x="0" y="166949"/>
                  </a:cubicBezTo>
                  <a:lnTo>
                    <a:pt x="0" y="57262"/>
                  </a:lnTo>
                  <a:cubicBezTo>
                    <a:pt x="0" y="25637"/>
                    <a:pt x="25637" y="0"/>
                    <a:pt x="57262"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38100"/>
              <a:ext cx="1317667" cy="262311"/>
            </a:xfrm>
            <a:prstGeom prst="rect">
              <a:avLst/>
            </a:prstGeom>
          </p:spPr>
          <p:txBody>
            <a:bodyPr anchor="ctr" rtlCol="false" tIns="0" lIns="0" bIns="0" rIns="0"/>
            <a:lstStyle/>
            <a:p>
              <a:pPr algn="ctr">
                <a:lnSpc>
                  <a:spcPts val="2520"/>
                </a:lnSpc>
              </a:pPr>
              <a:r>
                <a:rPr lang="en-US" sz="1800">
                  <a:solidFill>
                    <a:srgbClr val="FFFFFF"/>
                  </a:solidFill>
                  <a:latin typeface="Montserrat"/>
                </a:rPr>
                <a:t>Information Overloading</a:t>
              </a:r>
            </a:p>
          </p:txBody>
        </p:sp>
      </p:grpSp>
      <p:sp>
        <p:nvSpPr>
          <p:cNvPr name="Freeform 6" id="6"/>
          <p:cNvSpPr/>
          <p:nvPr/>
        </p:nvSpPr>
        <p:spPr>
          <a:xfrm flipH="false" flipV="false" rot="0">
            <a:off x="5929194" y="2656208"/>
            <a:ext cx="1182733" cy="1081663"/>
          </a:xfrm>
          <a:custGeom>
            <a:avLst/>
            <a:gdLst/>
            <a:ahLst/>
            <a:cxnLst/>
            <a:rect r="r" b="b" t="t" l="l"/>
            <a:pathLst>
              <a:path h="1081663" w="1182733">
                <a:moveTo>
                  <a:pt x="0" y="0"/>
                </a:moveTo>
                <a:lnTo>
                  <a:pt x="1182733" y="0"/>
                </a:lnTo>
                <a:lnTo>
                  <a:pt x="1182733" y="1081663"/>
                </a:lnTo>
                <a:lnTo>
                  <a:pt x="0" y="10816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039250" y="5006053"/>
            <a:ext cx="962621" cy="1257581"/>
          </a:xfrm>
          <a:custGeom>
            <a:avLst/>
            <a:gdLst/>
            <a:ahLst/>
            <a:cxnLst/>
            <a:rect r="r" b="b" t="t" l="l"/>
            <a:pathLst>
              <a:path h="1257581" w="962621">
                <a:moveTo>
                  <a:pt x="0" y="0"/>
                </a:moveTo>
                <a:lnTo>
                  <a:pt x="962621" y="0"/>
                </a:lnTo>
                <a:lnTo>
                  <a:pt x="962621" y="1257581"/>
                </a:lnTo>
                <a:lnTo>
                  <a:pt x="0" y="1257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661342" y="5118538"/>
            <a:ext cx="3024888" cy="516306"/>
            <a:chOff x="0" y="0"/>
            <a:chExt cx="1281756" cy="218778"/>
          </a:xfrm>
        </p:grpSpPr>
        <p:sp>
          <p:nvSpPr>
            <p:cNvPr name="Freeform 9" id="9"/>
            <p:cNvSpPr/>
            <p:nvPr/>
          </p:nvSpPr>
          <p:spPr>
            <a:xfrm flipH="false" flipV="false" rot="0">
              <a:off x="0" y="0"/>
              <a:ext cx="1281756" cy="218778"/>
            </a:xfrm>
            <a:custGeom>
              <a:avLst/>
              <a:gdLst/>
              <a:ahLst/>
              <a:cxnLst/>
              <a:rect r="r" b="b" t="t" l="l"/>
              <a:pathLst>
                <a:path h="218778" w="1281756">
                  <a:moveTo>
                    <a:pt x="58866" y="0"/>
                  </a:moveTo>
                  <a:lnTo>
                    <a:pt x="1222890" y="0"/>
                  </a:lnTo>
                  <a:cubicBezTo>
                    <a:pt x="1255401" y="0"/>
                    <a:pt x="1281756" y="26355"/>
                    <a:pt x="1281756" y="58866"/>
                  </a:cubicBezTo>
                  <a:lnTo>
                    <a:pt x="1281756" y="159911"/>
                  </a:lnTo>
                  <a:cubicBezTo>
                    <a:pt x="1281756" y="192422"/>
                    <a:pt x="1255401" y="218778"/>
                    <a:pt x="1222890" y="218778"/>
                  </a:cubicBezTo>
                  <a:lnTo>
                    <a:pt x="58866" y="218778"/>
                  </a:lnTo>
                  <a:cubicBezTo>
                    <a:pt x="26355" y="218778"/>
                    <a:pt x="0" y="192422"/>
                    <a:pt x="0" y="159911"/>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1281756" cy="256878"/>
            </a:xfrm>
            <a:prstGeom prst="rect">
              <a:avLst/>
            </a:prstGeom>
          </p:spPr>
          <p:txBody>
            <a:bodyPr anchor="ctr" rtlCol="false" tIns="0" lIns="0" bIns="0" rIns="0"/>
            <a:lstStyle/>
            <a:p>
              <a:pPr algn="ctr">
                <a:lnSpc>
                  <a:spcPts val="2520"/>
                </a:lnSpc>
              </a:pPr>
              <a:r>
                <a:rPr lang="en-US" sz="1800">
                  <a:solidFill>
                    <a:srgbClr val="FFFFFF"/>
                  </a:solidFill>
                  <a:latin typeface="Montserrat"/>
                </a:rPr>
                <a:t>Time Constraints</a:t>
              </a:r>
            </a:p>
          </p:txBody>
        </p:sp>
      </p:grpSp>
      <p:grpSp>
        <p:nvGrpSpPr>
          <p:cNvPr name="Group 11" id="11"/>
          <p:cNvGrpSpPr/>
          <p:nvPr/>
        </p:nvGrpSpPr>
        <p:grpSpPr>
          <a:xfrm rot="0">
            <a:off x="7661342" y="7284742"/>
            <a:ext cx="3024888" cy="478785"/>
            <a:chOff x="0" y="0"/>
            <a:chExt cx="1281756" cy="202879"/>
          </a:xfrm>
        </p:grpSpPr>
        <p:sp>
          <p:nvSpPr>
            <p:cNvPr name="Freeform 12" id="12"/>
            <p:cNvSpPr/>
            <p:nvPr/>
          </p:nvSpPr>
          <p:spPr>
            <a:xfrm flipH="false" flipV="false" rot="0">
              <a:off x="0" y="0"/>
              <a:ext cx="1281756" cy="202879"/>
            </a:xfrm>
            <a:custGeom>
              <a:avLst/>
              <a:gdLst/>
              <a:ahLst/>
              <a:cxnLst/>
              <a:rect r="r" b="b" t="t" l="l"/>
              <a:pathLst>
                <a:path h="202879" w="1281756">
                  <a:moveTo>
                    <a:pt x="58866" y="0"/>
                  </a:moveTo>
                  <a:lnTo>
                    <a:pt x="1222890" y="0"/>
                  </a:lnTo>
                  <a:cubicBezTo>
                    <a:pt x="1255401" y="0"/>
                    <a:pt x="1281756" y="26355"/>
                    <a:pt x="1281756" y="58866"/>
                  </a:cubicBezTo>
                  <a:lnTo>
                    <a:pt x="1281756" y="144012"/>
                  </a:lnTo>
                  <a:cubicBezTo>
                    <a:pt x="1281756" y="159625"/>
                    <a:pt x="1275554" y="174598"/>
                    <a:pt x="1264514" y="185637"/>
                  </a:cubicBezTo>
                  <a:cubicBezTo>
                    <a:pt x="1253475" y="196677"/>
                    <a:pt x="1238502" y="202879"/>
                    <a:pt x="1222890" y="202879"/>
                  </a:cubicBezTo>
                  <a:lnTo>
                    <a:pt x="58866" y="202879"/>
                  </a:lnTo>
                  <a:cubicBezTo>
                    <a:pt x="26355" y="202879"/>
                    <a:pt x="0" y="176523"/>
                    <a:pt x="0" y="144012"/>
                  </a:cubicBezTo>
                  <a:lnTo>
                    <a:pt x="0" y="58866"/>
                  </a:lnTo>
                  <a:cubicBezTo>
                    <a:pt x="0" y="26355"/>
                    <a:pt x="26355" y="0"/>
                    <a:pt x="5886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1281756" cy="240979"/>
            </a:xfrm>
            <a:prstGeom prst="rect">
              <a:avLst/>
            </a:prstGeom>
          </p:spPr>
          <p:txBody>
            <a:bodyPr anchor="ctr" rtlCol="false" tIns="0" lIns="0" bIns="0" rIns="0"/>
            <a:lstStyle/>
            <a:p>
              <a:pPr algn="ctr">
                <a:lnSpc>
                  <a:spcPts val="2520"/>
                </a:lnSpc>
              </a:pPr>
              <a:r>
                <a:rPr lang="en-US" sz="1800">
                  <a:solidFill>
                    <a:srgbClr val="FFFFFF"/>
                  </a:solidFill>
                  <a:latin typeface="Montserrat"/>
                </a:rPr>
                <a:t>Extracting Key Point</a:t>
              </a:r>
            </a:p>
          </p:txBody>
        </p:sp>
      </p:grpSp>
      <p:sp>
        <p:nvSpPr>
          <p:cNvPr name="Freeform 14" id="14"/>
          <p:cNvSpPr/>
          <p:nvPr/>
        </p:nvSpPr>
        <p:spPr>
          <a:xfrm flipH="false" flipV="false" rot="0">
            <a:off x="5929194" y="7231389"/>
            <a:ext cx="1072677" cy="867893"/>
          </a:xfrm>
          <a:custGeom>
            <a:avLst/>
            <a:gdLst/>
            <a:ahLst/>
            <a:cxnLst/>
            <a:rect r="r" b="b" t="t" l="l"/>
            <a:pathLst>
              <a:path h="867893" w="1072677">
                <a:moveTo>
                  <a:pt x="0" y="0"/>
                </a:moveTo>
                <a:lnTo>
                  <a:pt x="1072677" y="0"/>
                </a:lnTo>
                <a:lnTo>
                  <a:pt x="1072677" y="867893"/>
                </a:lnTo>
                <a:lnTo>
                  <a:pt x="0" y="867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390681" y="1311725"/>
            <a:ext cx="8194363"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Problems</a:t>
            </a:r>
          </a:p>
        </p:txBody>
      </p:sp>
      <p:sp>
        <p:nvSpPr>
          <p:cNvPr name="TextBox 16" id="16"/>
          <p:cNvSpPr txBox="true"/>
          <p:nvPr/>
        </p:nvSpPr>
        <p:spPr>
          <a:xfrm rot="0">
            <a:off x="7661342" y="3513781"/>
            <a:ext cx="9192462" cy="1249848"/>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Financial news sites churn out a vast volume of content daily, making it tricky to track essential information for stocks or cryptocurrencies. Without efficient tools or filtering mechanisms, managing multiple assets can be overwhelming, potentially leading to missed opportunities or uninformed decisions.</a:t>
            </a:r>
          </a:p>
        </p:txBody>
      </p:sp>
      <p:sp>
        <p:nvSpPr>
          <p:cNvPr name="TextBox 17" id="17"/>
          <p:cNvSpPr txBox="true"/>
          <p:nvPr/>
        </p:nvSpPr>
        <p:spPr>
          <a:xfrm rot="0">
            <a:off x="7661342" y="5682469"/>
            <a:ext cx="9419086" cy="1249848"/>
          </a:xfrm>
          <a:prstGeom prst="rect">
            <a:avLst/>
          </a:prstGeom>
        </p:spPr>
        <p:txBody>
          <a:bodyPr anchor="t" rtlCol="false" tIns="0" lIns="0" bIns="0" rIns="0">
            <a:spAutoFit/>
          </a:bodyPr>
          <a:lstStyle/>
          <a:p>
            <a:pPr>
              <a:lnSpc>
                <a:spcPts val="2510"/>
              </a:lnSpc>
            </a:pPr>
            <a:r>
              <a:rPr lang="en-US" sz="1793">
                <a:solidFill>
                  <a:srgbClr val="101010"/>
                </a:solidFill>
                <a:latin typeface="Montserrat"/>
              </a:rPr>
              <a:t>Investors and traders often need to make time-sensitive decisions. In such cases, scrolling through lengthy articles may not be feasible, highlighting the need for concise and quickly accessible information sources.</a:t>
            </a:r>
          </a:p>
          <a:p>
            <a:pPr marL="0" indent="0" lvl="0">
              <a:lnSpc>
                <a:spcPts val="2510"/>
              </a:lnSpc>
              <a:spcBef>
                <a:spcPct val="0"/>
              </a:spcBef>
            </a:pPr>
          </a:p>
        </p:txBody>
      </p:sp>
      <p:sp>
        <p:nvSpPr>
          <p:cNvPr name="TextBox 18" id="18"/>
          <p:cNvSpPr txBox="true"/>
          <p:nvPr/>
        </p:nvSpPr>
        <p:spPr>
          <a:xfrm rot="0">
            <a:off x="7695175" y="7694127"/>
            <a:ext cx="9564125" cy="1249848"/>
          </a:xfrm>
          <a:prstGeom prst="rect">
            <a:avLst/>
          </a:prstGeom>
        </p:spPr>
        <p:txBody>
          <a:bodyPr anchor="t" rtlCol="false" tIns="0" lIns="0" bIns="0" rIns="0">
            <a:spAutoFit/>
          </a:bodyPr>
          <a:lstStyle/>
          <a:p>
            <a:pPr marL="0" indent="0" lvl="0">
              <a:lnSpc>
                <a:spcPts val="2510"/>
              </a:lnSpc>
              <a:spcBef>
                <a:spcPct val="0"/>
              </a:spcBef>
            </a:pPr>
            <a:r>
              <a:rPr lang="en-US" sz="1793">
                <a:solidFill>
                  <a:srgbClr val="101010"/>
                </a:solidFill>
                <a:latin typeface="Montserrat"/>
              </a:rPr>
              <a:t>Even if investors manage to read the news, extracting key conclusions from each item can be challenging. They may struggle to differentiate between important and unnecessary information, underscoring the need for streamlined and prioritized content delivery methods.</a:t>
            </a:r>
          </a:p>
        </p:txBody>
      </p:sp>
      <p:grpSp>
        <p:nvGrpSpPr>
          <p:cNvPr name="Group 19" id="19"/>
          <p:cNvGrpSpPr/>
          <p:nvPr/>
        </p:nvGrpSpPr>
        <p:grpSpPr>
          <a:xfrm rot="7573183">
            <a:off x="1230111" y="7154961"/>
            <a:ext cx="1013029" cy="101302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grpSp>
        <p:nvGrpSpPr>
          <p:cNvPr name="Group 5" id="5"/>
          <p:cNvGrpSpPr/>
          <p:nvPr/>
        </p:nvGrpSpPr>
        <p:grpSpPr>
          <a:xfrm rot="0">
            <a:off x="1028700" y="3894483"/>
            <a:ext cx="3628085" cy="4414507"/>
            <a:chOff x="0" y="0"/>
            <a:chExt cx="1693662" cy="2060779"/>
          </a:xfrm>
        </p:grpSpPr>
        <p:sp>
          <p:nvSpPr>
            <p:cNvPr name="Freeform 6" id="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8" id="8"/>
          <p:cNvGrpSpPr/>
          <p:nvPr/>
        </p:nvGrpSpPr>
        <p:grpSpPr>
          <a:xfrm rot="0">
            <a:off x="1211305" y="4074774"/>
            <a:ext cx="3262874" cy="4031036"/>
            <a:chOff x="0" y="0"/>
            <a:chExt cx="1523174" cy="1881767"/>
          </a:xfrm>
        </p:grpSpPr>
        <p:sp>
          <p:nvSpPr>
            <p:cNvPr name="Freeform 9" id="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10" id="1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1891510" y="3131890"/>
            <a:ext cx="1902465" cy="19024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14" id="14"/>
          <p:cNvSpPr/>
          <p:nvPr/>
        </p:nvSpPr>
        <p:spPr>
          <a:xfrm flipH="false" flipV="false" rot="0">
            <a:off x="2194111" y="3426143"/>
            <a:ext cx="1297262" cy="1297262"/>
          </a:xfrm>
          <a:custGeom>
            <a:avLst/>
            <a:gdLst/>
            <a:ahLst/>
            <a:cxnLst/>
            <a:rect r="r" b="b" t="t" l="l"/>
            <a:pathLst>
              <a:path h="1297262" w="1297262">
                <a:moveTo>
                  <a:pt x="0" y="0"/>
                </a:moveTo>
                <a:lnTo>
                  <a:pt x="1297262" y="0"/>
                </a:lnTo>
                <a:lnTo>
                  <a:pt x="1297262" y="1297262"/>
                </a:lnTo>
                <a:lnTo>
                  <a:pt x="0" y="12972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4974962" y="3894483"/>
            <a:ext cx="3628085" cy="4414507"/>
            <a:chOff x="0" y="0"/>
            <a:chExt cx="1693662" cy="2060779"/>
          </a:xfrm>
        </p:grpSpPr>
        <p:sp>
          <p:nvSpPr>
            <p:cNvPr name="Freeform 16" id="16"/>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7" id="17"/>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18" id="18"/>
          <p:cNvGrpSpPr/>
          <p:nvPr/>
        </p:nvGrpSpPr>
        <p:grpSpPr>
          <a:xfrm rot="0">
            <a:off x="5157567" y="4074774"/>
            <a:ext cx="3262874" cy="4031036"/>
            <a:chOff x="0" y="0"/>
            <a:chExt cx="1523174" cy="1881767"/>
          </a:xfrm>
        </p:grpSpPr>
        <p:sp>
          <p:nvSpPr>
            <p:cNvPr name="Freeform 19" id="19"/>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0" id="20"/>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5837771" y="3131890"/>
            <a:ext cx="1902465" cy="190246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9107871" y="3894483"/>
            <a:ext cx="3628085" cy="4414507"/>
            <a:chOff x="0" y="0"/>
            <a:chExt cx="1693662" cy="2060779"/>
          </a:xfrm>
        </p:grpSpPr>
        <p:sp>
          <p:nvSpPr>
            <p:cNvPr name="Freeform 25" id="25"/>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26" id="26"/>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9290476" y="4074774"/>
            <a:ext cx="3262874" cy="4031036"/>
            <a:chOff x="0" y="0"/>
            <a:chExt cx="1523174" cy="1881767"/>
          </a:xfrm>
        </p:grpSpPr>
        <p:sp>
          <p:nvSpPr>
            <p:cNvPr name="Freeform 28" id="28"/>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29" id="29"/>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9970681" y="3131890"/>
            <a:ext cx="1902465" cy="19024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13240781" y="3894483"/>
            <a:ext cx="3628085" cy="4414507"/>
            <a:chOff x="0" y="0"/>
            <a:chExt cx="1693662" cy="2060779"/>
          </a:xfrm>
        </p:grpSpPr>
        <p:sp>
          <p:nvSpPr>
            <p:cNvPr name="Freeform 34" id="34"/>
            <p:cNvSpPr/>
            <p:nvPr/>
          </p:nvSpPr>
          <p:spPr>
            <a:xfrm flipH="false" flipV="false" rot="0">
              <a:off x="0" y="0"/>
              <a:ext cx="1693662" cy="2060779"/>
            </a:xfrm>
            <a:custGeom>
              <a:avLst/>
              <a:gdLst/>
              <a:ahLst/>
              <a:cxnLst/>
              <a:rect r="r" b="b" t="t" l="l"/>
              <a:pathLst>
                <a:path h="2060779" w="1693662">
                  <a:moveTo>
                    <a:pt x="49079" y="0"/>
                  </a:moveTo>
                  <a:lnTo>
                    <a:pt x="1644582" y="0"/>
                  </a:lnTo>
                  <a:cubicBezTo>
                    <a:pt x="1671688" y="0"/>
                    <a:pt x="1693662" y="21974"/>
                    <a:pt x="1693662" y="49079"/>
                  </a:cubicBezTo>
                  <a:lnTo>
                    <a:pt x="1693662" y="2011700"/>
                  </a:lnTo>
                  <a:cubicBezTo>
                    <a:pt x="1693662" y="2038806"/>
                    <a:pt x="1671688" y="2060779"/>
                    <a:pt x="1644582" y="2060779"/>
                  </a:cubicBezTo>
                  <a:lnTo>
                    <a:pt x="49079" y="2060779"/>
                  </a:lnTo>
                  <a:cubicBezTo>
                    <a:pt x="21974" y="2060779"/>
                    <a:pt x="0" y="2038806"/>
                    <a:pt x="0" y="2011700"/>
                  </a:cubicBezTo>
                  <a:lnTo>
                    <a:pt x="0" y="49079"/>
                  </a:lnTo>
                  <a:cubicBezTo>
                    <a:pt x="0" y="21974"/>
                    <a:pt x="21974" y="0"/>
                    <a:pt x="4907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35" id="35"/>
            <p:cNvSpPr txBox="true"/>
            <p:nvPr/>
          </p:nvSpPr>
          <p:spPr>
            <a:xfrm>
              <a:off x="0" y="-47625"/>
              <a:ext cx="1693662" cy="2108404"/>
            </a:xfrm>
            <a:prstGeom prst="rect">
              <a:avLst/>
            </a:prstGeom>
          </p:spPr>
          <p:txBody>
            <a:bodyPr anchor="ctr" rtlCol="false" tIns="0" lIns="0" bIns="0" rIns="0"/>
            <a:lstStyle/>
            <a:p>
              <a:pPr algn="ctr">
                <a:lnSpc>
                  <a:spcPts val="3640"/>
                </a:lnSpc>
              </a:pPr>
            </a:p>
          </p:txBody>
        </p:sp>
      </p:grpSp>
      <p:grpSp>
        <p:nvGrpSpPr>
          <p:cNvPr name="Group 36" id="36"/>
          <p:cNvGrpSpPr/>
          <p:nvPr/>
        </p:nvGrpSpPr>
        <p:grpSpPr>
          <a:xfrm rot="0">
            <a:off x="13423386" y="4074774"/>
            <a:ext cx="3262874" cy="4031036"/>
            <a:chOff x="0" y="0"/>
            <a:chExt cx="1523174" cy="1881767"/>
          </a:xfrm>
        </p:grpSpPr>
        <p:sp>
          <p:nvSpPr>
            <p:cNvPr name="Freeform 37" id="37"/>
            <p:cNvSpPr/>
            <p:nvPr/>
          </p:nvSpPr>
          <p:spPr>
            <a:xfrm flipH="false" flipV="false" rot="0">
              <a:off x="0" y="0"/>
              <a:ext cx="1523174" cy="1881768"/>
            </a:xfrm>
            <a:custGeom>
              <a:avLst/>
              <a:gdLst/>
              <a:ahLst/>
              <a:cxnLst/>
              <a:rect r="r" b="b" t="t" l="l"/>
              <a:pathLst>
                <a:path h="1881768" w="1523174">
                  <a:moveTo>
                    <a:pt x="54573" y="0"/>
                  </a:moveTo>
                  <a:lnTo>
                    <a:pt x="1468601" y="0"/>
                  </a:lnTo>
                  <a:cubicBezTo>
                    <a:pt x="1483075" y="0"/>
                    <a:pt x="1496956" y="5750"/>
                    <a:pt x="1507190" y="15984"/>
                  </a:cubicBezTo>
                  <a:cubicBezTo>
                    <a:pt x="1517425" y="26218"/>
                    <a:pt x="1523174" y="40099"/>
                    <a:pt x="1523174" y="54573"/>
                  </a:cubicBezTo>
                  <a:lnTo>
                    <a:pt x="1523174" y="1827195"/>
                  </a:lnTo>
                  <a:cubicBezTo>
                    <a:pt x="1523174" y="1841668"/>
                    <a:pt x="1517425" y="1855549"/>
                    <a:pt x="1507190" y="1865784"/>
                  </a:cubicBezTo>
                  <a:cubicBezTo>
                    <a:pt x="1496956" y="1876018"/>
                    <a:pt x="1483075" y="1881768"/>
                    <a:pt x="1468601" y="1881768"/>
                  </a:cubicBezTo>
                  <a:lnTo>
                    <a:pt x="54573" y="1881768"/>
                  </a:lnTo>
                  <a:cubicBezTo>
                    <a:pt x="40099" y="1881768"/>
                    <a:pt x="26218" y="1876018"/>
                    <a:pt x="15984" y="1865784"/>
                  </a:cubicBezTo>
                  <a:cubicBezTo>
                    <a:pt x="5750" y="1855549"/>
                    <a:pt x="0" y="1841668"/>
                    <a:pt x="0" y="1827195"/>
                  </a:cubicBezTo>
                  <a:lnTo>
                    <a:pt x="0" y="54573"/>
                  </a:lnTo>
                  <a:cubicBezTo>
                    <a:pt x="0" y="40099"/>
                    <a:pt x="5750" y="26218"/>
                    <a:pt x="15984" y="15984"/>
                  </a:cubicBezTo>
                  <a:cubicBezTo>
                    <a:pt x="26218" y="5750"/>
                    <a:pt x="40099" y="0"/>
                    <a:pt x="54573" y="0"/>
                  </a:cubicBezTo>
                  <a:close/>
                </a:path>
              </a:pathLst>
            </a:custGeom>
            <a:solidFill>
              <a:srgbClr val="FFFFFF"/>
            </a:solidFill>
            <a:ln cap="rnd">
              <a:noFill/>
              <a:prstDash val="solid"/>
              <a:round/>
            </a:ln>
          </p:spPr>
        </p:sp>
        <p:sp>
          <p:nvSpPr>
            <p:cNvPr name="TextBox 38" id="38"/>
            <p:cNvSpPr txBox="true"/>
            <p:nvPr/>
          </p:nvSpPr>
          <p:spPr>
            <a:xfrm>
              <a:off x="0" y="-47625"/>
              <a:ext cx="1523174" cy="1929392"/>
            </a:xfrm>
            <a:prstGeom prst="rect">
              <a:avLst/>
            </a:prstGeom>
          </p:spPr>
          <p:txBody>
            <a:bodyPr anchor="ctr" rtlCol="false" tIns="0" lIns="0" bIns="0" rIns="0"/>
            <a:lstStyle/>
            <a:p>
              <a:pPr algn="ctr">
                <a:lnSpc>
                  <a:spcPts val="3640"/>
                </a:lnSpc>
              </a:pPr>
            </a:p>
          </p:txBody>
        </p:sp>
      </p:grpSp>
      <p:grpSp>
        <p:nvGrpSpPr>
          <p:cNvPr name="Group 39" id="39"/>
          <p:cNvGrpSpPr/>
          <p:nvPr/>
        </p:nvGrpSpPr>
        <p:grpSpPr>
          <a:xfrm rot="0">
            <a:off x="14103591" y="3131890"/>
            <a:ext cx="1902465" cy="190246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42" id="42"/>
          <p:cNvSpPr/>
          <p:nvPr/>
        </p:nvSpPr>
        <p:spPr>
          <a:xfrm flipH="false" flipV="false" rot="0">
            <a:off x="10269921" y="3552297"/>
            <a:ext cx="1263132" cy="1044955"/>
          </a:xfrm>
          <a:custGeom>
            <a:avLst/>
            <a:gdLst/>
            <a:ahLst/>
            <a:cxnLst/>
            <a:rect r="r" b="b" t="t" l="l"/>
            <a:pathLst>
              <a:path h="1044955" w="1263132">
                <a:moveTo>
                  <a:pt x="0" y="0"/>
                </a:moveTo>
                <a:lnTo>
                  <a:pt x="1263132" y="0"/>
                </a:lnTo>
                <a:lnTo>
                  <a:pt x="1263132" y="1044955"/>
                </a:lnTo>
                <a:lnTo>
                  <a:pt x="0" y="1044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3" id="43"/>
          <p:cNvSpPr/>
          <p:nvPr/>
        </p:nvSpPr>
        <p:spPr>
          <a:xfrm flipH="false" flipV="false" rot="0">
            <a:off x="14473885" y="3552297"/>
            <a:ext cx="1215301" cy="1171109"/>
          </a:xfrm>
          <a:custGeom>
            <a:avLst/>
            <a:gdLst/>
            <a:ahLst/>
            <a:cxnLst/>
            <a:rect r="r" b="b" t="t" l="l"/>
            <a:pathLst>
              <a:path h="1171109" w="1215301">
                <a:moveTo>
                  <a:pt x="0" y="0"/>
                </a:moveTo>
                <a:lnTo>
                  <a:pt x="1215301" y="0"/>
                </a:lnTo>
                <a:lnTo>
                  <a:pt x="1215301" y="1171108"/>
                </a:lnTo>
                <a:lnTo>
                  <a:pt x="0" y="11711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4" id="44"/>
          <p:cNvSpPr/>
          <p:nvPr/>
        </p:nvSpPr>
        <p:spPr>
          <a:xfrm flipH="false" flipV="false" rot="0">
            <a:off x="6338593" y="3552297"/>
            <a:ext cx="883328" cy="1099164"/>
          </a:xfrm>
          <a:custGeom>
            <a:avLst/>
            <a:gdLst/>
            <a:ahLst/>
            <a:cxnLst/>
            <a:rect r="r" b="b" t="t" l="l"/>
            <a:pathLst>
              <a:path h="1099164" w="883328">
                <a:moveTo>
                  <a:pt x="0" y="0"/>
                </a:moveTo>
                <a:lnTo>
                  <a:pt x="883328" y="0"/>
                </a:lnTo>
                <a:lnTo>
                  <a:pt x="883328" y="1099163"/>
                </a:lnTo>
                <a:lnTo>
                  <a:pt x="0" y="10991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5" id="45"/>
          <p:cNvSpPr txBox="true"/>
          <p:nvPr/>
        </p:nvSpPr>
        <p:spPr>
          <a:xfrm rot="0">
            <a:off x="1411755" y="6261993"/>
            <a:ext cx="2877407" cy="93535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1010"/>
                </a:solidFill>
                <a:latin typeface="Montserrat"/>
              </a:rPr>
              <a:t> Find relevant articles based on your chosen stock ticker.</a:t>
            </a:r>
          </a:p>
        </p:txBody>
      </p:sp>
      <p:sp>
        <p:nvSpPr>
          <p:cNvPr name="TextBox 46" id="46"/>
          <p:cNvSpPr txBox="true"/>
          <p:nvPr/>
        </p:nvSpPr>
        <p:spPr>
          <a:xfrm rot="0">
            <a:off x="1411755" y="5111891"/>
            <a:ext cx="2877407" cy="711952"/>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Automatic News Gathering</a:t>
            </a:r>
          </a:p>
        </p:txBody>
      </p:sp>
      <p:sp>
        <p:nvSpPr>
          <p:cNvPr name="TextBox 47" id="47"/>
          <p:cNvSpPr txBox="true"/>
          <p:nvPr/>
        </p:nvSpPr>
        <p:spPr>
          <a:xfrm rot="0">
            <a:off x="3422550" y="1836490"/>
            <a:ext cx="11442900" cy="1114425"/>
          </a:xfrm>
          <a:prstGeom prst="rect">
            <a:avLst/>
          </a:prstGeom>
        </p:spPr>
        <p:txBody>
          <a:bodyPr anchor="t" rtlCol="false" tIns="0" lIns="0" bIns="0" rIns="0">
            <a:spAutoFit/>
          </a:bodyPr>
          <a:lstStyle/>
          <a:p>
            <a:pPr algn="ctr" marL="0" indent="0" lvl="0">
              <a:lnSpc>
                <a:spcPts val="8841"/>
              </a:lnSpc>
              <a:spcBef>
                <a:spcPct val="0"/>
              </a:spcBef>
            </a:pPr>
            <a:r>
              <a:rPr lang="en-US" sz="7368">
                <a:solidFill>
                  <a:srgbClr val="101010"/>
                </a:solidFill>
                <a:latin typeface="Montserrat Bold"/>
              </a:rPr>
              <a:t>Objectives</a:t>
            </a:r>
          </a:p>
        </p:txBody>
      </p:sp>
      <p:sp>
        <p:nvSpPr>
          <p:cNvPr name="TextBox 48" id="48"/>
          <p:cNvSpPr txBox="true"/>
          <p:nvPr/>
        </p:nvSpPr>
        <p:spPr>
          <a:xfrm rot="0">
            <a:off x="5350300" y="6212329"/>
            <a:ext cx="2877407" cy="93535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1010"/>
                </a:solidFill>
                <a:latin typeface="Montserrat"/>
              </a:rPr>
              <a:t>Generate summaries capturing the key points of each article.</a:t>
            </a:r>
          </a:p>
        </p:txBody>
      </p:sp>
      <p:sp>
        <p:nvSpPr>
          <p:cNvPr name="TextBox 49" id="49"/>
          <p:cNvSpPr txBox="true"/>
          <p:nvPr/>
        </p:nvSpPr>
        <p:spPr>
          <a:xfrm rot="0">
            <a:off x="5350300" y="5229617"/>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Concise Summaries</a:t>
            </a:r>
          </a:p>
        </p:txBody>
      </p:sp>
      <p:sp>
        <p:nvSpPr>
          <p:cNvPr name="TextBox 50" id="50"/>
          <p:cNvSpPr txBox="true"/>
          <p:nvPr/>
        </p:nvSpPr>
        <p:spPr>
          <a:xfrm rot="0">
            <a:off x="9483210" y="6202101"/>
            <a:ext cx="2877407" cy="12496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1010"/>
                </a:solidFill>
                <a:latin typeface="Montserrat"/>
              </a:rPr>
              <a:t>Understand the overall tone of the news (positive, negative, or neutral).</a:t>
            </a:r>
          </a:p>
        </p:txBody>
      </p:sp>
      <p:sp>
        <p:nvSpPr>
          <p:cNvPr name="TextBox 51" id="51"/>
          <p:cNvSpPr txBox="true"/>
          <p:nvPr/>
        </p:nvSpPr>
        <p:spPr>
          <a:xfrm rot="0">
            <a:off x="948321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Sentiment Analysis</a:t>
            </a:r>
          </a:p>
        </p:txBody>
      </p:sp>
      <p:sp>
        <p:nvSpPr>
          <p:cNvPr name="TextBox 52" id="52"/>
          <p:cNvSpPr txBox="true"/>
          <p:nvPr/>
        </p:nvSpPr>
        <p:spPr>
          <a:xfrm rot="0">
            <a:off x="13602731" y="6104831"/>
            <a:ext cx="2877407" cy="12496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1010"/>
                </a:solidFill>
                <a:latin typeface="Montserrat"/>
              </a:rPr>
              <a:t> View summaries and sentiment analysis in a clear and easy-to-understand format.</a:t>
            </a:r>
          </a:p>
        </p:txBody>
      </p:sp>
      <p:sp>
        <p:nvSpPr>
          <p:cNvPr name="TextBox 53" id="53"/>
          <p:cNvSpPr txBox="true"/>
          <p:nvPr/>
        </p:nvSpPr>
        <p:spPr>
          <a:xfrm rot="0">
            <a:off x="13616120" y="5291530"/>
            <a:ext cx="2877407" cy="348597"/>
          </a:xfrm>
          <a:prstGeom prst="rect">
            <a:avLst/>
          </a:prstGeom>
        </p:spPr>
        <p:txBody>
          <a:bodyPr anchor="t" rtlCol="false" tIns="0" lIns="0" bIns="0" rIns="0">
            <a:spAutoFit/>
          </a:bodyPr>
          <a:lstStyle/>
          <a:p>
            <a:pPr algn="ctr" marL="0" indent="0" lvl="0">
              <a:lnSpc>
                <a:spcPts val="2913"/>
              </a:lnSpc>
              <a:spcBef>
                <a:spcPct val="0"/>
              </a:spcBef>
            </a:pPr>
            <a:r>
              <a:rPr lang="en-US" sz="2081">
                <a:solidFill>
                  <a:srgbClr val="000000"/>
                </a:solidFill>
                <a:latin typeface="Montserrat Bold"/>
              </a:rPr>
              <a:t>Organized Output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754371" y="1206968"/>
            <a:ext cx="20498646" cy="6400994"/>
            <a:chOff x="0" y="0"/>
            <a:chExt cx="5398820" cy="1685859"/>
          </a:xfrm>
        </p:grpSpPr>
        <p:sp>
          <p:nvSpPr>
            <p:cNvPr name="Freeform 5" id="5"/>
            <p:cNvSpPr/>
            <p:nvPr/>
          </p:nvSpPr>
          <p:spPr>
            <a:xfrm flipH="false" flipV="false" rot="0">
              <a:off x="0" y="0"/>
              <a:ext cx="5398820" cy="1685859"/>
            </a:xfrm>
            <a:custGeom>
              <a:avLst/>
              <a:gdLst/>
              <a:ahLst/>
              <a:cxnLst/>
              <a:rect r="r" b="b" t="t" l="l"/>
              <a:pathLst>
                <a:path h="1685859" w="5398820">
                  <a:moveTo>
                    <a:pt x="0" y="0"/>
                  </a:moveTo>
                  <a:lnTo>
                    <a:pt x="5398820" y="0"/>
                  </a:lnTo>
                  <a:lnTo>
                    <a:pt x="5398820" y="1685859"/>
                  </a:lnTo>
                  <a:lnTo>
                    <a:pt x="0" y="1685859"/>
                  </a:lnTo>
                  <a:close/>
                </a:path>
              </a:pathLst>
            </a:custGeom>
            <a:solidFill>
              <a:srgbClr val="FFFFFF"/>
            </a:solidFill>
          </p:spPr>
        </p:sp>
        <p:sp>
          <p:nvSpPr>
            <p:cNvPr name="TextBox 6" id="6"/>
            <p:cNvSpPr txBox="true"/>
            <p:nvPr/>
          </p:nvSpPr>
          <p:spPr>
            <a:xfrm>
              <a:off x="0" y="-47625"/>
              <a:ext cx="5398820" cy="1733484"/>
            </a:xfrm>
            <a:prstGeom prst="rect">
              <a:avLst/>
            </a:prstGeom>
          </p:spPr>
          <p:txBody>
            <a:bodyPr anchor="ctr" rtlCol="false" tIns="50800" lIns="50800" bIns="50800" rIns="50800"/>
            <a:lstStyle/>
            <a:p>
              <a:pPr algn="ctr">
                <a:lnSpc>
                  <a:spcPts val="3640"/>
                </a:lnSpc>
              </a:pPr>
            </a:p>
          </p:txBody>
        </p:sp>
      </p:grpSp>
      <p:grpSp>
        <p:nvGrpSpPr>
          <p:cNvPr name="Group 7" id="7"/>
          <p:cNvGrpSpPr/>
          <p:nvPr/>
        </p:nvGrpSpPr>
        <p:grpSpPr>
          <a:xfrm rot="0">
            <a:off x="4493088" y="6597092"/>
            <a:ext cx="3461793" cy="587791"/>
            <a:chOff x="0" y="0"/>
            <a:chExt cx="1066152" cy="181026"/>
          </a:xfrm>
        </p:grpSpPr>
        <p:sp>
          <p:nvSpPr>
            <p:cNvPr name="Freeform 8" id="8"/>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9" id="9"/>
            <p:cNvSpPr txBox="true"/>
            <p:nvPr/>
          </p:nvSpPr>
          <p:spPr>
            <a:xfrm>
              <a:off x="0" y="-47625"/>
              <a:ext cx="1066152" cy="228651"/>
            </a:xfrm>
            <a:prstGeom prst="rect">
              <a:avLst/>
            </a:prstGeom>
          </p:spPr>
          <p:txBody>
            <a:bodyPr anchor="ctr" rtlCol="false" tIns="0" lIns="0" bIns="0" rIns="0"/>
            <a:lstStyle/>
            <a:p>
              <a:pPr algn="ctr">
                <a:lnSpc>
                  <a:spcPts val="3220"/>
                </a:lnSpc>
              </a:pPr>
              <a:r>
                <a:rPr lang="en-US" sz="2300">
                  <a:solidFill>
                    <a:srgbClr val="FFFFFF"/>
                  </a:solidFill>
                  <a:latin typeface="Montserrat Bold"/>
                </a:rPr>
                <a:t>Shivangi Goyal</a:t>
              </a:r>
            </a:p>
          </p:txBody>
        </p:sp>
      </p:grpSp>
      <p:grpSp>
        <p:nvGrpSpPr>
          <p:cNvPr name="Group 10" id="10"/>
          <p:cNvGrpSpPr>
            <a:grpSpLocks noChangeAspect="true"/>
          </p:cNvGrpSpPr>
          <p:nvPr/>
        </p:nvGrpSpPr>
        <p:grpSpPr>
          <a:xfrm rot="0">
            <a:off x="4653235" y="3191809"/>
            <a:ext cx="3141499" cy="3141499"/>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2413" r="223" b="-12413"/>
              </a:stretch>
            </a:blipFill>
          </p:spPr>
        </p:sp>
      </p:grpSp>
      <p:grpSp>
        <p:nvGrpSpPr>
          <p:cNvPr name="Group 14" id="14"/>
          <p:cNvGrpSpPr/>
          <p:nvPr/>
        </p:nvGrpSpPr>
        <p:grpSpPr>
          <a:xfrm rot="0">
            <a:off x="12415907" y="6607685"/>
            <a:ext cx="3461793" cy="587791"/>
            <a:chOff x="0" y="0"/>
            <a:chExt cx="1066152" cy="181026"/>
          </a:xfrm>
        </p:grpSpPr>
        <p:sp>
          <p:nvSpPr>
            <p:cNvPr name="Freeform 15" id="15"/>
            <p:cNvSpPr/>
            <p:nvPr/>
          </p:nvSpPr>
          <p:spPr>
            <a:xfrm flipH="false" flipV="false" rot="0">
              <a:off x="0" y="0"/>
              <a:ext cx="1066152" cy="181026"/>
            </a:xfrm>
            <a:custGeom>
              <a:avLst/>
              <a:gdLst/>
              <a:ahLst/>
              <a:cxnLst/>
              <a:rect r="r" b="b" t="t" l="l"/>
              <a:pathLst>
                <a:path h="181026" w="1066152">
                  <a:moveTo>
                    <a:pt x="90513" y="0"/>
                  </a:moveTo>
                  <a:lnTo>
                    <a:pt x="975639" y="0"/>
                  </a:lnTo>
                  <a:cubicBezTo>
                    <a:pt x="999644" y="0"/>
                    <a:pt x="1022667" y="9536"/>
                    <a:pt x="1039641" y="26511"/>
                  </a:cubicBezTo>
                  <a:cubicBezTo>
                    <a:pt x="1056616" y="43485"/>
                    <a:pt x="1066152" y="66507"/>
                    <a:pt x="1066152" y="90513"/>
                  </a:cubicBezTo>
                  <a:lnTo>
                    <a:pt x="1066152" y="90513"/>
                  </a:lnTo>
                  <a:cubicBezTo>
                    <a:pt x="1066152" y="114518"/>
                    <a:pt x="1056616" y="137541"/>
                    <a:pt x="1039641" y="154515"/>
                  </a:cubicBezTo>
                  <a:cubicBezTo>
                    <a:pt x="1022667" y="171490"/>
                    <a:pt x="999644" y="181026"/>
                    <a:pt x="975639" y="181026"/>
                  </a:cubicBezTo>
                  <a:lnTo>
                    <a:pt x="90513" y="181026"/>
                  </a:lnTo>
                  <a:cubicBezTo>
                    <a:pt x="66507" y="181026"/>
                    <a:pt x="43485" y="171490"/>
                    <a:pt x="26511" y="154515"/>
                  </a:cubicBezTo>
                  <a:cubicBezTo>
                    <a:pt x="9536" y="137541"/>
                    <a:pt x="0" y="114518"/>
                    <a:pt x="0" y="90513"/>
                  </a:cubicBezTo>
                  <a:lnTo>
                    <a:pt x="0" y="90513"/>
                  </a:lnTo>
                  <a:cubicBezTo>
                    <a:pt x="0" y="66507"/>
                    <a:pt x="9536" y="43485"/>
                    <a:pt x="26511" y="26511"/>
                  </a:cubicBezTo>
                  <a:cubicBezTo>
                    <a:pt x="43485" y="9536"/>
                    <a:pt x="66507" y="0"/>
                    <a:pt x="90513"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066152" cy="228651"/>
            </a:xfrm>
            <a:prstGeom prst="rect">
              <a:avLst/>
            </a:prstGeom>
          </p:spPr>
          <p:txBody>
            <a:bodyPr anchor="ctr" rtlCol="false" tIns="0" lIns="0" bIns="0" rIns="0"/>
            <a:lstStyle/>
            <a:p>
              <a:pPr algn="ctr">
                <a:lnSpc>
                  <a:spcPts val="3220"/>
                </a:lnSpc>
              </a:pPr>
              <a:r>
                <a:rPr lang="en-US" sz="2300">
                  <a:solidFill>
                    <a:srgbClr val="FFFFFF"/>
                  </a:solidFill>
                  <a:latin typeface="Montserrat Bold"/>
                </a:rPr>
                <a:t>Ganesh Nalla</a:t>
              </a:r>
            </a:p>
          </p:txBody>
        </p:sp>
      </p:grpSp>
      <p:grpSp>
        <p:nvGrpSpPr>
          <p:cNvPr name="Group 17" id="17"/>
          <p:cNvGrpSpPr>
            <a:grpSpLocks noChangeAspect="true"/>
          </p:cNvGrpSpPr>
          <p:nvPr/>
        </p:nvGrpSpPr>
        <p:grpSpPr>
          <a:xfrm rot="0">
            <a:off x="12237878" y="3282815"/>
            <a:ext cx="3141499" cy="3141499"/>
            <a:chOff x="0" y="0"/>
            <a:chExt cx="14840029" cy="14840029"/>
          </a:xfrm>
        </p:grpSpPr>
        <p:sp>
          <p:nvSpPr>
            <p:cNvPr name="Freeform 18" id="1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19" id="1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Freeform 20" id="2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0" r="223" b="0"/>
              </a:stretch>
            </a:blipFill>
          </p:spPr>
        </p:sp>
      </p:grpSp>
      <p:sp>
        <p:nvSpPr>
          <p:cNvPr name="TextBox 21" id="21"/>
          <p:cNvSpPr txBox="true"/>
          <p:nvPr/>
        </p:nvSpPr>
        <p:spPr>
          <a:xfrm rot="0">
            <a:off x="6470029" y="1019175"/>
            <a:ext cx="5433840" cy="1057275"/>
          </a:xfrm>
          <a:prstGeom prst="rect">
            <a:avLst/>
          </a:prstGeom>
        </p:spPr>
        <p:txBody>
          <a:bodyPr anchor="t" rtlCol="false" tIns="0" lIns="0" bIns="0" rIns="0">
            <a:spAutoFit/>
          </a:bodyPr>
          <a:lstStyle/>
          <a:p>
            <a:pPr algn="ctr" marL="0" indent="0" lvl="0">
              <a:lnSpc>
                <a:spcPts val="8299"/>
              </a:lnSpc>
              <a:spcBef>
                <a:spcPct val="0"/>
              </a:spcBef>
            </a:pPr>
            <a:r>
              <a:rPr lang="en-US" sz="6916" strike="noStrike" u="none">
                <a:solidFill>
                  <a:srgbClr val="F4F6FC"/>
                </a:solidFill>
                <a:latin typeface="Roboto Bold"/>
              </a:rPr>
              <a:t>Our Team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545822" y="1209149"/>
            <a:ext cx="1713478" cy="823767"/>
          </a:xfrm>
          <a:prstGeom prst="rect">
            <a:avLst/>
          </a:prstGeom>
        </p:spPr>
        <p:txBody>
          <a:bodyPr anchor="t" rtlCol="false" tIns="0" lIns="0" bIns="0" rIns="0">
            <a:spAutoFit/>
          </a:bodyPr>
          <a:lstStyle/>
          <a:p>
            <a:pPr algn="l" marL="0" indent="0" lvl="0">
              <a:lnSpc>
                <a:spcPts val="3335"/>
              </a:lnSpc>
              <a:spcBef>
                <a:spcPct val="0"/>
              </a:spcBef>
            </a:pPr>
            <a:r>
              <a:rPr lang="en-US" sz="2382" strike="noStrike" u="none">
                <a:solidFill>
                  <a:srgbClr val="000000"/>
                </a:solidFill>
                <a:latin typeface="Montserrat"/>
              </a:rPr>
              <a:t>Warner &amp; Spencer</a:t>
            </a:r>
          </a:p>
        </p:txBody>
      </p:sp>
      <p:sp>
        <p:nvSpPr>
          <p:cNvPr name="Freeform 3" id="3"/>
          <p:cNvSpPr/>
          <p:nvPr/>
        </p:nvSpPr>
        <p:spPr>
          <a:xfrm flipH="false" flipV="false" rot="0">
            <a:off x="14758949" y="1296740"/>
            <a:ext cx="592956" cy="736176"/>
          </a:xfrm>
          <a:custGeom>
            <a:avLst/>
            <a:gdLst/>
            <a:ahLst/>
            <a:cxnLst/>
            <a:rect r="r" b="b" t="t" l="l"/>
            <a:pathLst>
              <a:path h="736176" w="592956">
                <a:moveTo>
                  <a:pt x="0" y="0"/>
                </a:moveTo>
                <a:lnTo>
                  <a:pt x="592956" y="0"/>
                </a:lnTo>
                <a:lnTo>
                  <a:pt x="592956" y="736176"/>
                </a:lnTo>
                <a:lnTo>
                  <a:pt x="0" y="736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4"/>
            <a:stretch>
              <a:fillRect l="0" t="0" r="0" b="0"/>
            </a:stretch>
          </a:blipFill>
        </p:spPr>
      </p:sp>
      <p:sp>
        <p:nvSpPr>
          <p:cNvPr name="Freeform 5" id="5"/>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4"/>
            <a:stretch>
              <a:fillRect l="0" t="0" r="0" b="0"/>
            </a:stretch>
          </a:blipFill>
        </p:spPr>
      </p:sp>
      <p:sp>
        <p:nvSpPr>
          <p:cNvPr name="TextBox 6" id="6"/>
          <p:cNvSpPr txBox="true"/>
          <p:nvPr/>
        </p:nvSpPr>
        <p:spPr>
          <a:xfrm rot="0">
            <a:off x="5727854" y="4024070"/>
            <a:ext cx="8460437" cy="1577994"/>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8446" y="2491321"/>
            <a:ext cx="1001320" cy="1001320"/>
          </a:xfrm>
          <a:custGeom>
            <a:avLst/>
            <a:gdLst/>
            <a:ahLst/>
            <a:cxnLst/>
            <a:rect r="r" b="b" t="t" l="l"/>
            <a:pathLst>
              <a:path h="1001320" w="1001320">
                <a:moveTo>
                  <a:pt x="0" y="0"/>
                </a:moveTo>
                <a:lnTo>
                  <a:pt x="1001320" y="0"/>
                </a:lnTo>
                <a:lnTo>
                  <a:pt x="1001320" y="1001320"/>
                </a:lnTo>
                <a:lnTo>
                  <a:pt x="0" y="1001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9686" y="2584636"/>
            <a:ext cx="824724" cy="1001320"/>
          </a:xfrm>
          <a:custGeom>
            <a:avLst/>
            <a:gdLst/>
            <a:ahLst/>
            <a:cxnLst/>
            <a:rect r="r" b="b" t="t" l="l"/>
            <a:pathLst>
              <a:path h="1001320" w="824724">
                <a:moveTo>
                  <a:pt x="0" y="0"/>
                </a:moveTo>
                <a:lnTo>
                  <a:pt x="824724" y="0"/>
                </a:lnTo>
                <a:lnTo>
                  <a:pt x="824724" y="1001320"/>
                </a:lnTo>
                <a:lnTo>
                  <a:pt x="0" y="1001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31453" y="2626180"/>
            <a:ext cx="954316" cy="836328"/>
          </a:xfrm>
          <a:custGeom>
            <a:avLst/>
            <a:gdLst/>
            <a:ahLst/>
            <a:cxnLst/>
            <a:rect r="r" b="b" t="t" l="l"/>
            <a:pathLst>
              <a:path h="836328" w="954316">
                <a:moveTo>
                  <a:pt x="0" y="0"/>
                </a:moveTo>
                <a:lnTo>
                  <a:pt x="954316" y="0"/>
                </a:lnTo>
                <a:lnTo>
                  <a:pt x="954316" y="836328"/>
                </a:lnTo>
                <a:lnTo>
                  <a:pt x="0" y="83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57739" y="3731893"/>
            <a:ext cx="727909" cy="885730"/>
          </a:xfrm>
          <a:custGeom>
            <a:avLst/>
            <a:gdLst/>
            <a:ahLst/>
            <a:cxnLst/>
            <a:rect r="r" b="b" t="t" l="l"/>
            <a:pathLst>
              <a:path h="885730" w="727909">
                <a:moveTo>
                  <a:pt x="0" y="0"/>
                </a:moveTo>
                <a:lnTo>
                  <a:pt x="727909" y="0"/>
                </a:lnTo>
                <a:lnTo>
                  <a:pt x="727909" y="885730"/>
                </a:lnTo>
                <a:lnTo>
                  <a:pt x="0" y="8857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457739" y="2644750"/>
            <a:ext cx="688946" cy="746825"/>
          </a:xfrm>
          <a:custGeom>
            <a:avLst/>
            <a:gdLst/>
            <a:ahLst/>
            <a:cxnLst/>
            <a:rect r="r" b="b" t="t" l="l"/>
            <a:pathLst>
              <a:path h="746825" w="688946">
                <a:moveTo>
                  <a:pt x="0" y="0"/>
                </a:moveTo>
                <a:lnTo>
                  <a:pt x="688946" y="0"/>
                </a:lnTo>
                <a:lnTo>
                  <a:pt x="688946" y="746825"/>
                </a:lnTo>
                <a:lnTo>
                  <a:pt x="0" y="7468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968731" y="3738103"/>
            <a:ext cx="717984" cy="756496"/>
          </a:xfrm>
          <a:custGeom>
            <a:avLst/>
            <a:gdLst/>
            <a:ahLst/>
            <a:cxnLst/>
            <a:rect r="r" b="b" t="t" l="l"/>
            <a:pathLst>
              <a:path h="756496" w="717984">
                <a:moveTo>
                  <a:pt x="0" y="0"/>
                </a:moveTo>
                <a:lnTo>
                  <a:pt x="717984" y="0"/>
                </a:lnTo>
                <a:lnTo>
                  <a:pt x="717984" y="756496"/>
                </a:lnTo>
                <a:lnTo>
                  <a:pt x="0" y="756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754020" y="3731893"/>
            <a:ext cx="843179" cy="843179"/>
          </a:xfrm>
          <a:custGeom>
            <a:avLst/>
            <a:gdLst/>
            <a:ahLst/>
            <a:cxnLst/>
            <a:rect r="r" b="b" t="t" l="l"/>
            <a:pathLst>
              <a:path h="843179" w="843179">
                <a:moveTo>
                  <a:pt x="0" y="0"/>
                </a:moveTo>
                <a:lnTo>
                  <a:pt x="843179" y="0"/>
                </a:lnTo>
                <a:lnTo>
                  <a:pt x="843179" y="843179"/>
                </a:lnTo>
                <a:lnTo>
                  <a:pt x="0" y="8431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4685463" y="3889026"/>
            <a:ext cx="668554" cy="756496"/>
          </a:xfrm>
          <a:custGeom>
            <a:avLst/>
            <a:gdLst/>
            <a:ahLst/>
            <a:cxnLst/>
            <a:rect r="r" b="b" t="t" l="l"/>
            <a:pathLst>
              <a:path h="756496" w="668554">
                <a:moveTo>
                  <a:pt x="0" y="0"/>
                </a:moveTo>
                <a:lnTo>
                  <a:pt x="668554" y="0"/>
                </a:lnTo>
                <a:lnTo>
                  <a:pt x="668554" y="756496"/>
                </a:lnTo>
                <a:lnTo>
                  <a:pt x="0" y="7564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480682" y="2573817"/>
            <a:ext cx="763030" cy="774293"/>
          </a:xfrm>
          <a:custGeom>
            <a:avLst/>
            <a:gdLst/>
            <a:ahLst/>
            <a:cxnLst/>
            <a:rect r="r" b="b" t="t" l="l"/>
            <a:pathLst>
              <a:path h="774293" w="763030">
                <a:moveTo>
                  <a:pt x="0" y="0"/>
                </a:moveTo>
                <a:lnTo>
                  <a:pt x="763030" y="0"/>
                </a:lnTo>
                <a:lnTo>
                  <a:pt x="763030" y="774293"/>
                </a:lnTo>
                <a:lnTo>
                  <a:pt x="0" y="77429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443275" y="3657630"/>
            <a:ext cx="800437" cy="721849"/>
          </a:xfrm>
          <a:custGeom>
            <a:avLst/>
            <a:gdLst/>
            <a:ahLst/>
            <a:cxnLst/>
            <a:rect r="r" b="b" t="t" l="l"/>
            <a:pathLst>
              <a:path h="721849" w="800437">
                <a:moveTo>
                  <a:pt x="0" y="0"/>
                </a:moveTo>
                <a:lnTo>
                  <a:pt x="800437" y="0"/>
                </a:lnTo>
                <a:lnTo>
                  <a:pt x="800437" y="721849"/>
                </a:lnTo>
                <a:lnTo>
                  <a:pt x="0" y="72184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031453" y="3615079"/>
            <a:ext cx="1008689" cy="806951"/>
          </a:xfrm>
          <a:custGeom>
            <a:avLst/>
            <a:gdLst/>
            <a:ahLst/>
            <a:cxnLst/>
            <a:rect r="r" b="b" t="t" l="l"/>
            <a:pathLst>
              <a:path h="806951" w="1008689">
                <a:moveTo>
                  <a:pt x="0" y="0"/>
                </a:moveTo>
                <a:lnTo>
                  <a:pt x="1008688" y="0"/>
                </a:lnTo>
                <a:lnTo>
                  <a:pt x="1008688" y="806951"/>
                </a:lnTo>
                <a:lnTo>
                  <a:pt x="0" y="80695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8722071" y="2573817"/>
            <a:ext cx="814364" cy="888691"/>
          </a:xfrm>
          <a:custGeom>
            <a:avLst/>
            <a:gdLst/>
            <a:ahLst/>
            <a:cxnLst/>
            <a:rect r="r" b="b" t="t" l="l"/>
            <a:pathLst>
              <a:path h="888691" w="814364">
                <a:moveTo>
                  <a:pt x="0" y="0"/>
                </a:moveTo>
                <a:lnTo>
                  <a:pt x="814364" y="0"/>
                </a:lnTo>
                <a:lnTo>
                  <a:pt x="814364" y="888691"/>
                </a:lnTo>
                <a:lnTo>
                  <a:pt x="0" y="88869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7375552" y="3615079"/>
            <a:ext cx="944214" cy="1002544"/>
          </a:xfrm>
          <a:custGeom>
            <a:avLst/>
            <a:gdLst/>
            <a:ahLst/>
            <a:cxnLst/>
            <a:rect r="r" b="b" t="t" l="l"/>
            <a:pathLst>
              <a:path h="1002544" w="944214">
                <a:moveTo>
                  <a:pt x="0" y="0"/>
                </a:moveTo>
                <a:lnTo>
                  <a:pt x="944214" y="0"/>
                </a:lnTo>
                <a:lnTo>
                  <a:pt x="944214" y="1002544"/>
                </a:lnTo>
                <a:lnTo>
                  <a:pt x="0" y="100254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5968731" y="2572593"/>
            <a:ext cx="752819" cy="1002544"/>
          </a:xfrm>
          <a:custGeom>
            <a:avLst/>
            <a:gdLst/>
            <a:ahLst/>
            <a:cxnLst/>
            <a:rect r="r" b="b" t="t" l="l"/>
            <a:pathLst>
              <a:path h="1002544" w="752819">
                <a:moveTo>
                  <a:pt x="0" y="0"/>
                </a:moveTo>
                <a:lnTo>
                  <a:pt x="752819" y="0"/>
                </a:lnTo>
                <a:lnTo>
                  <a:pt x="752819" y="1002544"/>
                </a:lnTo>
                <a:lnTo>
                  <a:pt x="0" y="1002544"/>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3444530" y="8484482"/>
            <a:ext cx="538179" cy="685182"/>
          </a:xfrm>
          <a:custGeom>
            <a:avLst/>
            <a:gdLst/>
            <a:ahLst/>
            <a:cxnLst/>
            <a:rect r="r" b="b" t="t" l="l"/>
            <a:pathLst>
              <a:path h="685182" w="538179">
                <a:moveTo>
                  <a:pt x="0" y="0"/>
                </a:moveTo>
                <a:lnTo>
                  <a:pt x="538179" y="0"/>
                </a:lnTo>
                <a:lnTo>
                  <a:pt x="538179" y="685182"/>
                </a:lnTo>
                <a:lnTo>
                  <a:pt x="0" y="68518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4699737" y="8468961"/>
            <a:ext cx="777545" cy="757753"/>
          </a:xfrm>
          <a:custGeom>
            <a:avLst/>
            <a:gdLst/>
            <a:ahLst/>
            <a:cxnLst/>
            <a:rect r="r" b="b" t="t" l="l"/>
            <a:pathLst>
              <a:path h="757753" w="777545">
                <a:moveTo>
                  <a:pt x="0" y="0"/>
                </a:moveTo>
                <a:lnTo>
                  <a:pt x="777545" y="0"/>
                </a:lnTo>
                <a:lnTo>
                  <a:pt x="777545" y="757753"/>
                </a:lnTo>
                <a:lnTo>
                  <a:pt x="0" y="75775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6143587" y="8425272"/>
            <a:ext cx="756240" cy="820379"/>
          </a:xfrm>
          <a:custGeom>
            <a:avLst/>
            <a:gdLst/>
            <a:ahLst/>
            <a:cxnLst/>
            <a:rect r="r" b="b" t="t" l="l"/>
            <a:pathLst>
              <a:path h="820379" w="756240">
                <a:moveTo>
                  <a:pt x="0" y="0"/>
                </a:moveTo>
                <a:lnTo>
                  <a:pt x="756240" y="0"/>
                </a:lnTo>
                <a:lnTo>
                  <a:pt x="756240" y="820379"/>
                </a:lnTo>
                <a:lnTo>
                  <a:pt x="0" y="82037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7292688" y="8495827"/>
            <a:ext cx="733882" cy="673837"/>
          </a:xfrm>
          <a:custGeom>
            <a:avLst/>
            <a:gdLst/>
            <a:ahLst/>
            <a:cxnLst/>
            <a:rect r="r" b="b" t="t" l="l"/>
            <a:pathLst>
              <a:path h="673837" w="733882">
                <a:moveTo>
                  <a:pt x="0" y="0"/>
                </a:moveTo>
                <a:lnTo>
                  <a:pt x="733882" y="0"/>
                </a:lnTo>
                <a:lnTo>
                  <a:pt x="733882" y="673837"/>
                </a:lnTo>
                <a:lnTo>
                  <a:pt x="0" y="673837"/>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7395284" y="6211507"/>
            <a:ext cx="605051" cy="731380"/>
          </a:xfrm>
          <a:custGeom>
            <a:avLst/>
            <a:gdLst/>
            <a:ahLst/>
            <a:cxnLst/>
            <a:rect r="r" b="b" t="t" l="l"/>
            <a:pathLst>
              <a:path h="731380" w="605051">
                <a:moveTo>
                  <a:pt x="0" y="0"/>
                </a:moveTo>
                <a:lnTo>
                  <a:pt x="605051" y="0"/>
                </a:lnTo>
                <a:lnTo>
                  <a:pt x="605051" y="731381"/>
                </a:lnTo>
                <a:lnTo>
                  <a:pt x="0" y="731381"/>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8686546" y="4914529"/>
            <a:ext cx="672084" cy="768495"/>
          </a:xfrm>
          <a:custGeom>
            <a:avLst/>
            <a:gdLst/>
            <a:ahLst/>
            <a:cxnLst/>
            <a:rect r="r" b="b" t="t" l="l"/>
            <a:pathLst>
              <a:path h="768495" w="672084">
                <a:moveTo>
                  <a:pt x="0" y="0"/>
                </a:moveTo>
                <a:lnTo>
                  <a:pt x="672084" y="0"/>
                </a:lnTo>
                <a:lnTo>
                  <a:pt x="672084" y="768496"/>
                </a:lnTo>
                <a:lnTo>
                  <a:pt x="0" y="76849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9191008" y="4920886"/>
            <a:ext cx="741760" cy="713439"/>
          </a:xfrm>
          <a:custGeom>
            <a:avLst/>
            <a:gdLst/>
            <a:ahLst/>
            <a:cxnLst/>
            <a:rect r="r" b="b" t="t" l="l"/>
            <a:pathLst>
              <a:path h="713439" w="741760">
                <a:moveTo>
                  <a:pt x="0" y="0"/>
                </a:moveTo>
                <a:lnTo>
                  <a:pt x="741760" y="0"/>
                </a:lnTo>
                <a:lnTo>
                  <a:pt x="741760" y="713438"/>
                </a:lnTo>
                <a:lnTo>
                  <a:pt x="0" y="713438"/>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0299482" y="4793800"/>
            <a:ext cx="625403" cy="744528"/>
          </a:xfrm>
          <a:custGeom>
            <a:avLst/>
            <a:gdLst/>
            <a:ahLst/>
            <a:cxnLst/>
            <a:rect r="r" b="b" t="t" l="l"/>
            <a:pathLst>
              <a:path h="744528" w="625403">
                <a:moveTo>
                  <a:pt x="0" y="0"/>
                </a:moveTo>
                <a:lnTo>
                  <a:pt x="625403" y="0"/>
                </a:lnTo>
                <a:lnTo>
                  <a:pt x="625403" y="744527"/>
                </a:lnTo>
                <a:lnTo>
                  <a:pt x="0" y="744527"/>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1431198" y="4960173"/>
            <a:ext cx="728882" cy="646717"/>
          </a:xfrm>
          <a:custGeom>
            <a:avLst/>
            <a:gdLst/>
            <a:ahLst/>
            <a:cxnLst/>
            <a:rect r="r" b="b" t="t" l="l"/>
            <a:pathLst>
              <a:path h="646717" w="728882">
                <a:moveTo>
                  <a:pt x="0" y="0"/>
                </a:moveTo>
                <a:lnTo>
                  <a:pt x="728882" y="0"/>
                </a:lnTo>
                <a:lnTo>
                  <a:pt x="728882" y="646717"/>
                </a:lnTo>
                <a:lnTo>
                  <a:pt x="0" y="64671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2733394" y="4916533"/>
            <a:ext cx="639392" cy="616141"/>
          </a:xfrm>
          <a:custGeom>
            <a:avLst/>
            <a:gdLst/>
            <a:ahLst/>
            <a:cxnLst/>
            <a:rect r="r" b="b" t="t" l="l"/>
            <a:pathLst>
              <a:path h="616141" w="639392">
                <a:moveTo>
                  <a:pt x="0" y="0"/>
                </a:moveTo>
                <a:lnTo>
                  <a:pt x="639392" y="0"/>
                </a:lnTo>
                <a:lnTo>
                  <a:pt x="639392" y="616142"/>
                </a:lnTo>
                <a:lnTo>
                  <a:pt x="0" y="6161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67728" y="6070971"/>
            <a:ext cx="709720" cy="795002"/>
          </a:xfrm>
          <a:custGeom>
            <a:avLst/>
            <a:gdLst/>
            <a:ahLst/>
            <a:cxnLst/>
            <a:rect r="r" b="b" t="t" l="l"/>
            <a:pathLst>
              <a:path h="795002" w="709720">
                <a:moveTo>
                  <a:pt x="0" y="0"/>
                </a:moveTo>
                <a:lnTo>
                  <a:pt x="709720" y="0"/>
                </a:lnTo>
                <a:lnTo>
                  <a:pt x="709720" y="795002"/>
                </a:lnTo>
                <a:lnTo>
                  <a:pt x="0" y="79500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230443" y="7152484"/>
            <a:ext cx="763482" cy="795294"/>
          </a:xfrm>
          <a:custGeom>
            <a:avLst/>
            <a:gdLst/>
            <a:ahLst/>
            <a:cxnLst/>
            <a:rect r="r" b="b" t="t" l="l"/>
            <a:pathLst>
              <a:path h="795294" w="763482">
                <a:moveTo>
                  <a:pt x="0" y="0"/>
                </a:moveTo>
                <a:lnTo>
                  <a:pt x="763481" y="0"/>
                </a:lnTo>
                <a:lnTo>
                  <a:pt x="763481" y="795294"/>
                </a:lnTo>
                <a:lnTo>
                  <a:pt x="0" y="795294"/>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0279049" y="5962892"/>
            <a:ext cx="666269" cy="765027"/>
          </a:xfrm>
          <a:custGeom>
            <a:avLst/>
            <a:gdLst/>
            <a:ahLst/>
            <a:cxnLst/>
            <a:rect r="r" b="b" t="t" l="l"/>
            <a:pathLst>
              <a:path h="765027" w="666269">
                <a:moveTo>
                  <a:pt x="0" y="0"/>
                </a:moveTo>
                <a:lnTo>
                  <a:pt x="666269" y="0"/>
                </a:lnTo>
                <a:lnTo>
                  <a:pt x="666269" y="765027"/>
                </a:lnTo>
                <a:lnTo>
                  <a:pt x="0" y="7650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1398138" y="6022275"/>
            <a:ext cx="795002" cy="795002"/>
          </a:xfrm>
          <a:custGeom>
            <a:avLst/>
            <a:gdLst/>
            <a:ahLst/>
            <a:cxnLst/>
            <a:rect r="r" b="b" t="t" l="l"/>
            <a:pathLst>
              <a:path h="795002" w="795002">
                <a:moveTo>
                  <a:pt x="0" y="0"/>
                </a:moveTo>
                <a:lnTo>
                  <a:pt x="795002" y="0"/>
                </a:lnTo>
                <a:lnTo>
                  <a:pt x="795002" y="795002"/>
                </a:lnTo>
                <a:lnTo>
                  <a:pt x="0" y="79500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9022588" y="8437815"/>
            <a:ext cx="823750" cy="795294"/>
          </a:xfrm>
          <a:custGeom>
            <a:avLst/>
            <a:gdLst/>
            <a:ahLst/>
            <a:cxnLst/>
            <a:rect r="r" b="b" t="t" l="l"/>
            <a:pathLst>
              <a:path h="795294" w="823750">
                <a:moveTo>
                  <a:pt x="0" y="0"/>
                </a:moveTo>
                <a:lnTo>
                  <a:pt x="823751" y="0"/>
                </a:lnTo>
                <a:lnTo>
                  <a:pt x="823751" y="795293"/>
                </a:lnTo>
                <a:lnTo>
                  <a:pt x="0" y="795293"/>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3847936" y="7158950"/>
            <a:ext cx="850523" cy="821142"/>
          </a:xfrm>
          <a:custGeom>
            <a:avLst/>
            <a:gdLst/>
            <a:ahLst/>
            <a:cxnLst/>
            <a:rect r="r" b="b" t="t" l="l"/>
            <a:pathLst>
              <a:path h="821142" w="850523">
                <a:moveTo>
                  <a:pt x="0" y="0"/>
                </a:moveTo>
                <a:lnTo>
                  <a:pt x="850524" y="0"/>
                </a:lnTo>
                <a:lnTo>
                  <a:pt x="850524" y="821141"/>
                </a:lnTo>
                <a:lnTo>
                  <a:pt x="0" y="821141"/>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4066807" y="4835561"/>
            <a:ext cx="712923" cy="702553"/>
          </a:xfrm>
          <a:custGeom>
            <a:avLst/>
            <a:gdLst/>
            <a:ahLst/>
            <a:cxnLst/>
            <a:rect r="r" b="b" t="t" l="l"/>
            <a:pathLst>
              <a:path h="702553" w="712923">
                <a:moveTo>
                  <a:pt x="0" y="0"/>
                </a:moveTo>
                <a:lnTo>
                  <a:pt x="712923" y="0"/>
                </a:lnTo>
                <a:lnTo>
                  <a:pt x="712923" y="702553"/>
                </a:lnTo>
                <a:lnTo>
                  <a:pt x="0" y="702553"/>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3306376" y="4907511"/>
            <a:ext cx="814486" cy="814486"/>
          </a:xfrm>
          <a:custGeom>
            <a:avLst/>
            <a:gdLst/>
            <a:ahLst/>
            <a:cxnLst/>
            <a:rect r="r" b="b" t="t" l="l"/>
            <a:pathLst>
              <a:path h="814486" w="814486">
                <a:moveTo>
                  <a:pt x="0" y="0"/>
                </a:moveTo>
                <a:lnTo>
                  <a:pt x="814487" y="0"/>
                </a:lnTo>
                <a:lnTo>
                  <a:pt x="814487" y="814487"/>
                </a:lnTo>
                <a:lnTo>
                  <a:pt x="0" y="814487"/>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1444362" y="7232662"/>
            <a:ext cx="702553" cy="702553"/>
          </a:xfrm>
          <a:custGeom>
            <a:avLst/>
            <a:gdLst/>
            <a:ahLst/>
            <a:cxnLst/>
            <a:rect r="r" b="b" t="t" l="l"/>
            <a:pathLst>
              <a:path h="702553" w="702553">
                <a:moveTo>
                  <a:pt x="0" y="0"/>
                </a:moveTo>
                <a:lnTo>
                  <a:pt x="702554" y="0"/>
                </a:lnTo>
                <a:lnTo>
                  <a:pt x="702554" y="702554"/>
                </a:lnTo>
                <a:lnTo>
                  <a:pt x="0" y="702554"/>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6161255" y="5996943"/>
            <a:ext cx="720904" cy="702553"/>
          </a:xfrm>
          <a:custGeom>
            <a:avLst/>
            <a:gdLst/>
            <a:ahLst/>
            <a:cxnLst/>
            <a:rect r="r" b="b" t="t" l="l"/>
            <a:pathLst>
              <a:path h="702553" w="720904">
                <a:moveTo>
                  <a:pt x="0" y="0"/>
                </a:moveTo>
                <a:lnTo>
                  <a:pt x="720904" y="0"/>
                </a:lnTo>
                <a:lnTo>
                  <a:pt x="720904" y="702554"/>
                </a:lnTo>
                <a:lnTo>
                  <a:pt x="0" y="702554"/>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2642022" y="7246220"/>
            <a:ext cx="822137" cy="702553"/>
          </a:xfrm>
          <a:custGeom>
            <a:avLst/>
            <a:gdLst/>
            <a:ahLst/>
            <a:cxnLst/>
            <a:rect r="r" b="b" t="t" l="l"/>
            <a:pathLst>
              <a:path h="702553" w="822137">
                <a:moveTo>
                  <a:pt x="0" y="0"/>
                </a:moveTo>
                <a:lnTo>
                  <a:pt x="822137" y="0"/>
                </a:lnTo>
                <a:lnTo>
                  <a:pt x="822137" y="702554"/>
                </a:lnTo>
                <a:lnTo>
                  <a:pt x="0" y="702554"/>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4764058" y="5986215"/>
            <a:ext cx="648904" cy="702553"/>
          </a:xfrm>
          <a:custGeom>
            <a:avLst/>
            <a:gdLst/>
            <a:ahLst/>
            <a:cxnLst/>
            <a:rect r="r" b="b" t="t" l="l"/>
            <a:pathLst>
              <a:path h="702553" w="648904">
                <a:moveTo>
                  <a:pt x="0" y="0"/>
                </a:moveTo>
                <a:lnTo>
                  <a:pt x="648904" y="0"/>
                </a:lnTo>
                <a:lnTo>
                  <a:pt x="648904" y="702553"/>
                </a:lnTo>
                <a:lnTo>
                  <a:pt x="0" y="702553"/>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3407051" y="6140886"/>
            <a:ext cx="613138" cy="702553"/>
          </a:xfrm>
          <a:custGeom>
            <a:avLst/>
            <a:gdLst/>
            <a:ahLst/>
            <a:cxnLst/>
            <a:rect r="r" b="b" t="t" l="l"/>
            <a:pathLst>
              <a:path h="702553" w="613138">
                <a:moveTo>
                  <a:pt x="0" y="0"/>
                </a:moveTo>
                <a:lnTo>
                  <a:pt x="613137" y="0"/>
                </a:lnTo>
                <a:lnTo>
                  <a:pt x="613137" y="702554"/>
                </a:lnTo>
                <a:lnTo>
                  <a:pt x="0" y="70255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4062817" y="8407900"/>
            <a:ext cx="471350" cy="702553"/>
          </a:xfrm>
          <a:custGeom>
            <a:avLst/>
            <a:gdLst/>
            <a:ahLst/>
            <a:cxnLst/>
            <a:rect r="r" b="b" t="t" l="l"/>
            <a:pathLst>
              <a:path h="702553" w="471350">
                <a:moveTo>
                  <a:pt x="0" y="0"/>
                </a:moveTo>
                <a:lnTo>
                  <a:pt x="471349" y="0"/>
                </a:lnTo>
                <a:lnTo>
                  <a:pt x="471349" y="702553"/>
                </a:lnTo>
                <a:lnTo>
                  <a:pt x="0" y="702553"/>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7461386" y="5008338"/>
            <a:ext cx="605473" cy="702553"/>
          </a:xfrm>
          <a:custGeom>
            <a:avLst/>
            <a:gdLst/>
            <a:ahLst/>
            <a:cxnLst/>
            <a:rect r="r" b="b" t="t" l="l"/>
            <a:pathLst>
              <a:path h="702553" w="605473">
                <a:moveTo>
                  <a:pt x="0" y="0"/>
                </a:moveTo>
                <a:lnTo>
                  <a:pt x="605473" y="0"/>
                </a:lnTo>
                <a:lnTo>
                  <a:pt x="605473" y="702553"/>
                </a:lnTo>
                <a:lnTo>
                  <a:pt x="0" y="702553"/>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1" id="41"/>
          <p:cNvSpPr/>
          <p:nvPr/>
        </p:nvSpPr>
        <p:spPr>
          <a:xfrm flipH="false" flipV="false" rot="0">
            <a:off x="4591704" y="4935249"/>
            <a:ext cx="993611" cy="596167"/>
          </a:xfrm>
          <a:custGeom>
            <a:avLst/>
            <a:gdLst/>
            <a:ahLst/>
            <a:cxnLst/>
            <a:rect r="r" b="b" t="t" l="l"/>
            <a:pathLst>
              <a:path h="596167" w="993611">
                <a:moveTo>
                  <a:pt x="0" y="0"/>
                </a:moveTo>
                <a:lnTo>
                  <a:pt x="993611" y="0"/>
                </a:lnTo>
                <a:lnTo>
                  <a:pt x="993611" y="596166"/>
                </a:lnTo>
                <a:lnTo>
                  <a:pt x="0" y="596166"/>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2" id="42"/>
          <p:cNvSpPr/>
          <p:nvPr/>
        </p:nvSpPr>
        <p:spPr>
          <a:xfrm flipH="false" flipV="false" rot="0">
            <a:off x="6242601" y="4853793"/>
            <a:ext cx="558211" cy="702553"/>
          </a:xfrm>
          <a:custGeom>
            <a:avLst/>
            <a:gdLst/>
            <a:ahLst/>
            <a:cxnLst/>
            <a:rect r="r" b="b" t="t" l="l"/>
            <a:pathLst>
              <a:path h="702553" w="558211">
                <a:moveTo>
                  <a:pt x="0" y="0"/>
                </a:moveTo>
                <a:lnTo>
                  <a:pt x="558211" y="0"/>
                </a:lnTo>
                <a:lnTo>
                  <a:pt x="558211" y="702554"/>
                </a:lnTo>
                <a:lnTo>
                  <a:pt x="0" y="702554"/>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3" id="43"/>
          <p:cNvSpPr/>
          <p:nvPr/>
        </p:nvSpPr>
        <p:spPr>
          <a:xfrm flipH="false" flipV="false" rot="0">
            <a:off x="14062817" y="5911743"/>
            <a:ext cx="720904" cy="702553"/>
          </a:xfrm>
          <a:custGeom>
            <a:avLst/>
            <a:gdLst/>
            <a:ahLst/>
            <a:cxnLst/>
            <a:rect r="r" b="b" t="t" l="l"/>
            <a:pathLst>
              <a:path h="702553" w="720904">
                <a:moveTo>
                  <a:pt x="0" y="0"/>
                </a:moveTo>
                <a:lnTo>
                  <a:pt x="720904" y="0"/>
                </a:lnTo>
                <a:lnTo>
                  <a:pt x="720904" y="702554"/>
                </a:lnTo>
                <a:lnTo>
                  <a:pt x="0" y="702554"/>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4" id="44"/>
          <p:cNvSpPr/>
          <p:nvPr/>
        </p:nvSpPr>
        <p:spPr>
          <a:xfrm flipH="false" flipV="false" rot="0">
            <a:off x="11347565" y="8350601"/>
            <a:ext cx="896147" cy="907699"/>
          </a:xfrm>
          <a:custGeom>
            <a:avLst/>
            <a:gdLst/>
            <a:ahLst/>
            <a:cxnLst/>
            <a:rect r="r" b="b" t="t" l="l"/>
            <a:pathLst>
              <a:path h="907699" w="896147">
                <a:moveTo>
                  <a:pt x="0" y="0"/>
                </a:moveTo>
                <a:lnTo>
                  <a:pt x="896147" y="0"/>
                </a:lnTo>
                <a:lnTo>
                  <a:pt x="896147" y="907699"/>
                </a:lnTo>
                <a:lnTo>
                  <a:pt x="0" y="907699"/>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5" id="45"/>
          <p:cNvSpPr/>
          <p:nvPr/>
        </p:nvSpPr>
        <p:spPr>
          <a:xfrm flipH="false" flipV="false" rot="0">
            <a:off x="12641468" y="8407900"/>
            <a:ext cx="823245" cy="812767"/>
          </a:xfrm>
          <a:custGeom>
            <a:avLst/>
            <a:gdLst/>
            <a:ahLst/>
            <a:cxnLst/>
            <a:rect r="r" b="b" t="t" l="l"/>
            <a:pathLst>
              <a:path h="812767" w="823245">
                <a:moveTo>
                  <a:pt x="0" y="0"/>
                </a:moveTo>
                <a:lnTo>
                  <a:pt x="823245" y="0"/>
                </a:lnTo>
                <a:lnTo>
                  <a:pt x="823245" y="812767"/>
                </a:lnTo>
                <a:lnTo>
                  <a:pt x="0" y="812767"/>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6" id="46"/>
          <p:cNvSpPr/>
          <p:nvPr/>
        </p:nvSpPr>
        <p:spPr>
          <a:xfrm flipH="false" flipV="false" rot="0">
            <a:off x="12692223" y="6034656"/>
            <a:ext cx="721734" cy="844583"/>
          </a:xfrm>
          <a:custGeom>
            <a:avLst/>
            <a:gdLst/>
            <a:ahLst/>
            <a:cxnLst/>
            <a:rect r="r" b="b" t="t" l="l"/>
            <a:pathLst>
              <a:path h="844583" w="721734">
                <a:moveTo>
                  <a:pt x="0" y="0"/>
                </a:moveTo>
                <a:lnTo>
                  <a:pt x="721734" y="0"/>
                </a:lnTo>
                <a:lnTo>
                  <a:pt x="721734" y="844583"/>
                </a:lnTo>
                <a:lnTo>
                  <a:pt x="0" y="844583"/>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7" id="47"/>
          <p:cNvSpPr/>
          <p:nvPr/>
        </p:nvSpPr>
        <p:spPr>
          <a:xfrm flipH="false" flipV="false" rot="0">
            <a:off x="6082652" y="7140093"/>
            <a:ext cx="878110" cy="844583"/>
          </a:xfrm>
          <a:custGeom>
            <a:avLst/>
            <a:gdLst/>
            <a:ahLst/>
            <a:cxnLst/>
            <a:rect r="r" b="b" t="t" l="l"/>
            <a:pathLst>
              <a:path h="844583" w="878110">
                <a:moveTo>
                  <a:pt x="0" y="0"/>
                </a:moveTo>
                <a:lnTo>
                  <a:pt x="878110" y="0"/>
                </a:lnTo>
                <a:lnTo>
                  <a:pt x="878110" y="844583"/>
                </a:lnTo>
                <a:lnTo>
                  <a:pt x="0" y="844583"/>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8" id="48"/>
          <p:cNvSpPr/>
          <p:nvPr/>
        </p:nvSpPr>
        <p:spPr>
          <a:xfrm flipH="false" flipV="false" rot="0">
            <a:off x="4664293" y="7143567"/>
            <a:ext cx="848434" cy="870595"/>
          </a:xfrm>
          <a:custGeom>
            <a:avLst/>
            <a:gdLst/>
            <a:ahLst/>
            <a:cxnLst/>
            <a:rect r="r" b="b" t="t" l="l"/>
            <a:pathLst>
              <a:path h="870595" w="848434">
                <a:moveTo>
                  <a:pt x="0" y="0"/>
                </a:moveTo>
                <a:lnTo>
                  <a:pt x="848434" y="0"/>
                </a:lnTo>
                <a:lnTo>
                  <a:pt x="848434" y="870595"/>
                </a:lnTo>
                <a:lnTo>
                  <a:pt x="0" y="870595"/>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49" id="49"/>
          <p:cNvSpPr/>
          <p:nvPr/>
        </p:nvSpPr>
        <p:spPr>
          <a:xfrm flipH="false" flipV="false" rot="0">
            <a:off x="3311987" y="7262329"/>
            <a:ext cx="803265" cy="803265"/>
          </a:xfrm>
          <a:custGeom>
            <a:avLst/>
            <a:gdLst/>
            <a:ahLst/>
            <a:cxnLst/>
            <a:rect r="r" b="b" t="t" l="l"/>
            <a:pathLst>
              <a:path h="803265" w="803265">
                <a:moveTo>
                  <a:pt x="0" y="0"/>
                </a:moveTo>
                <a:lnTo>
                  <a:pt x="803265" y="0"/>
                </a:lnTo>
                <a:lnTo>
                  <a:pt x="803265" y="803264"/>
                </a:lnTo>
                <a:lnTo>
                  <a:pt x="0" y="803264"/>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0" id="50"/>
          <p:cNvSpPr/>
          <p:nvPr/>
        </p:nvSpPr>
        <p:spPr>
          <a:xfrm flipH="false" flipV="false" rot="0">
            <a:off x="14007068" y="2678442"/>
            <a:ext cx="974556" cy="731803"/>
          </a:xfrm>
          <a:custGeom>
            <a:avLst/>
            <a:gdLst/>
            <a:ahLst/>
            <a:cxnLst/>
            <a:rect r="r" b="b" t="t" l="l"/>
            <a:pathLst>
              <a:path h="731803" w="974556">
                <a:moveTo>
                  <a:pt x="0" y="0"/>
                </a:moveTo>
                <a:lnTo>
                  <a:pt x="974556" y="0"/>
                </a:lnTo>
                <a:lnTo>
                  <a:pt x="974556" y="731803"/>
                </a:lnTo>
                <a:lnTo>
                  <a:pt x="0" y="731803"/>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1" id="51"/>
          <p:cNvSpPr/>
          <p:nvPr/>
        </p:nvSpPr>
        <p:spPr>
          <a:xfrm flipH="false" flipV="false" rot="0">
            <a:off x="12771264" y="2597751"/>
            <a:ext cx="642693" cy="894890"/>
          </a:xfrm>
          <a:custGeom>
            <a:avLst/>
            <a:gdLst/>
            <a:ahLst/>
            <a:cxnLst/>
            <a:rect r="r" b="b" t="t" l="l"/>
            <a:pathLst>
              <a:path h="894890" w="642693">
                <a:moveTo>
                  <a:pt x="0" y="0"/>
                </a:moveTo>
                <a:lnTo>
                  <a:pt x="642693" y="0"/>
                </a:lnTo>
                <a:lnTo>
                  <a:pt x="642693" y="894890"/>
                </a:lnTo>
                <a:lnTo>
                  <a:pt x="0" y="894890"/>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sp>
        <p:nvSpPr>
          <p:cNvPr name="Freeform 52" id="52"/>
          <p:cNvSpPr/>
          <p:nvPr/>
        </p:nvSpPr>
        <p:spPr>
          <a:xfrm flipH="false" flipV="false" rot="0">
            <a:off x="7395284" y="7331411"/>
            <a:ext cx="672381" cy="682305"/>
          </a:xfrm>
          <a:custGeom>
            <a:avLst/>
            <a:gdLst/>
            <a:ahLst/>
            <a:cxnLst/>
            <a:rect r="r" b="b" t="t" l="l"/>
            <a:pathLst>
              <a:path h="682305" w="672381">
                <a:moveTo>
                  <a:pt x="0" y="0"/>
                </a:moveTo>
                <a:lnTo>
                  <a:pt x="672381" y="0"/>
                </a:lnTo>
                <a:lnTo>
                  <a:pt x="672381" y="682305"/>
                </a:lnTo>
                <a:lnTo>
                  <a:pt x="0" y="682305"/>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3" id="53"/>
          <p:cNvSpPr/>
          <p:nvPr/>
        </p:nvSpPr>
        <p:spPr>
          <a:xfrm flipH="false" flipV="false" rot="0">
            <a:off x="14066807" y="3889026"/>
            <a:ext cx="832568" cy="717522"/>
          </a:xfrm>
          <a:custGeom>
            <a:avLst/>
            <a:gdLst/>
            <a:ahLst/>
            <a:cxnLst/>
            <a:rect r="r" b="b" t="t" l="l"/>
            <a:pathLst>
              <a:path h="717522" w="832568">
                <a:moveTo>
                  <a:pt x="0" y="0"/>
                </a:moveTo>
                <a:lnTo>
                  <a:pt x="832568" y="0"/>
                </a:lnTo>
                <a:lnTo>
                  <a:pt x="832568" y="717522"/>
                </a:lnTo>
                <a:lnTo>
                  <a:pt x="0" y="717522"/>
                </a:lnTo>
                <a:lnTo>
                  <a:pt x="0"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4" id="54"/>
          <p:cNvSpPr/>
          <p:nvPr/>
        </p:nvSpPr>
        <p:spPr>
          <a:xfrm flipH="false" flipV="false" rot="0">
            <a:off x="10299482" y="8399487"/>
            <a:ext cx="809926" cy="809926"/>
          </a:xfrm>
          <a:custGeom>
            <a:avLst/>
            <a:gdLst/>
            <a:ahLst/>
            <a:cxnLst/>
            <a:rect r="r" b="b" t="t" l="l"/>
            <a:pathLst>
              <a:path h="809926" w="809926">
                <a:moveTo>
                  <a:pt x="0" y="0"/>
                </a:moveTo>
                <a:lnTo>
                  <a:pt x="809926" y="0"/>
                </a:lnTo>
                <a:lnTo>
                  <a:pt x="809926" y="809926"/>
                </a:lnTo>
                <a:lnTo>
                  <a:pt x="0" y="8099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5" id="55"/>
          <p:cNvSpPr/>
          <p:nvPr/>
        </p:nvSpPr>
        <p:spPr>
          <a:xfrm flipH="false" flipV="false" rot="0">
            <a:off x="8889890" y="7152484"/>
            <a:ext cx="937480" cy="953075"/>
          </a:xfrm>
          <a:custGeom>
            <a:avLst/>
            <a:gdLst/>
            <a:ahLst/>
            <a:cxnLst/>
            <a:rect r="r" b="b" t="t" l="l"/>
            <a:pathLst>
              <a:path h="953075" w="937480">
                <a:moveTo>
                  <a:pt x="0" y="0"/>
                </a:moveTo>
                <a:lnTo>
                  <a:pt x="937480" y="0"/>
                </a:lnTo>
                <a:lnTo>
                  <a:pt x="937480" y="953076"/>
                </a:lnTo>
                <a:lnTo>
                  <a:pt x="0" y="953076"/>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p:spPr>
      </p:sp>
      <p:sp>
        <p:nvSpPr>
          <p:cNvPr name="Freeform 56" id="56"/>
          <p:cNvSpPr/>
          <p:nvPr/>
        </p:nvSpPr>
        <p:spPr>
          <a:xfrm flipH="false" flipV="false" rot="0">
            <a:off x="12733394" y="3738103"/>
            <a:ext cx="791387" cy="803068"/>
          </a:xfrm>
          <a:custGeom>
            <a:avLst/>
            <a:gdLst/>
            <a:ahLst/>
            <a:cxnLst/>
            <a:rect r="r" b="b" t="t" l="l"/>
            <a:pathLst>
              <a:path h="803068" w="791387">
                <a:moveTo>
                  <a:pt x="0" y="0"/>
                </a:moveTo>
                <a:lnTo>
                  <a:pt x="791387" y="0"/>
                </a:lnTo>
                <a:lnTo>
                  <a:pt x="791387" y="803068"/>
                </a:lnTo>
                <a:lnTo>
                  <a:pt x="0" y="80306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57" id="57"/>
          <p:cNvSpPr txBox="true"/>
          <p:nvPr/>
        </p:nvSpPr>
        <p:spPr>
          <a:xfrm rot="0">
            <a:off x="5428329" y="1028700"/>
            <a:ext cx="7431342" cy="847725"/>
          </a:xfrm>
          <a:prstGeom prst="rect">
            <a:avLst/>
          </a:prstGeom>
        </p:spPr>
        <p:txBody>
          <a:bodyPr anchor="t" rtlCol="false" tIns="0" lIns="0" bIns="0" rIns="0">
            <a:spAutoFit/>
          </a:bodyPr>
          <a:lstStyle/>
          <a:p>
            <a:pPr algn="ctr" marL="0" indent="0" lvl="0">
              <a:lnSpc>
                <a:spcPts val="6719"/>
              </a:lnSpc>
              <a:spcBef>
                <a:spcPct val="0"/>
              </a:spcBef>
            </a:pPr>
            <a:r>
              <a:rPr lang="en-US" sz="5599">
                <a:solidFill>
                  <a:srgbClr val="000000"/>
                </a:solidFill>
                <a:latin typeface="Montserrat Bold"/>
              </a:rPr>
              <a:t>R</a:t>
            </a:r>
            <a:r>
              <a:rPr lang="en-US" sz="5599" strike="noStrike" u="none">
                <a:solidFill>
                  <a:srgbClr val="000000"/>
                </a:solidFill>
                <a:latin typeface="Montserrat Bold"/>
              </a:rPr>
              <a:t>esource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DAGDXYRwQ-U</dc:identifier>
  <dcterms:modified xsi:type="dcterms:W3CDTF">2011-08-01T06:04:30Z</dcterms:modified>
  <cp:revision>1</cp:revision>
  <dc:title>FinNews</dc:title>
</cp:coreProperties>
</file>